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42" r:id="rId1"/>
  </p:sldMasterIdLst>
  <p:notesMasterIdLst>
    <p:notesMasterId r:id="rId25"/>
  </p:notesMasterIdLst>
  <p:handoutMasterIdLst>
    <p:handoutMasterId r:id="rId26"/>
  </p:handoutMasterIdLst>
  <p:sldIdLst>
    <p:sldId id="365" r:id="rId2"/>
    <p:sldId id="399" r:id="rId3"/>
    <p:sldId id="400" r:id="rId4"/>
    <p:sldId id="371" r:id="rId5"/>
    <p:sldId id="372" r:id="rId6"/>
    <p:sldId id="383" r:id="rId7"/>
    <p:sldId id="401" r:id="rId8"/>
    <p:sldId id="388" r:id="rId9"/>
    <p:sldId id="384" r:id="rId10"/>
    <p:sldId id="402" r:id="rId11"/>
    <p:sldId id="403" r:id="rId12"/>
    <p:sldId id="404" r:id="rId13"/>
    <p:sldId id="405" r:id="rId14"/>
    <p:sldId id="406" r:id="rId15"/>
    <p:sldId id="407" r:id="rId16"/>
    <p:sldId id="408" r:id="rId17"/>
    <p:sldId id="409" r:id="rId18"/>
    <p:sldId id="410" r:id="rId19"/>
    <p:sldId id="411" r:id="rId20"/>
    <p:sldId id="412" r:id="rId21"/>
    <p:sldId id="416" r:id="rId22"/>
    <p:sldId id="385" r:id="rId23"/>
    <p:sldId id="415" r:id="rId24"/>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ourtney Welch" initials="CW" lastIdx="3" clrIdx="0"/>
  <p:cmAuthor id="1" name="Brian" initials="B" lastIdx="1" clrIdx="1"/>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FF8000"/>
    <a:srgbClr val="800000"/>
    <a:srgbClr val="FF6FCF"/>
    <a:srgbClr val="0000CC"/>
    <a:srgbClr val="FF3300"/>
    <a:srgbClr val="09FF09"/>
    <a:srgbClr val="660066"/>
    <a:srgbClr val="0086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273" autoAdjust="0"/>
    <p:restoredTop sz="87666" autoAdjust="0"/>
  </p:normalViewPr>
  <p:slideViewPr>
    <p:cSldViewPr snapToGrid="0" snapToObjects="1">
      <p:cViewPr>
        <p:scale>
          <a:sx n="100" d="100"/>
          <a:sy n="100" d="100"/>
        </p:scale>
        <p:origin x="-787" y="322"/>
      </p:cViewPr>
      <p:guideLst>
        <p:guide orient="horz" pos="2160"/>
        <p:guide pos="2880"/>
      </p:guideLst>
    </p:cSldViewPr>
  </p:slideViewPr>
  <p:outlineViewPr>
    <p:cViewPr>
      <p:scale>
        <a:sx n="33" d="100"/>
        <a:sy n="33" d="100"/>
      </p:scale>
      <p:origin x="0" y="40176"/>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31454503851727555"/>
          <c:y val="1.8749999999999999E-2"/>
        </c:manualLayout>
      </c:layout>
      <c:overlay val="0"/>
    </c:title>
    <c:autoTitleDeleted val="0"/>
    <c:plotArea>
      <c:layout>
        <c:manualLayout>
          <c:layoutTarget val="inner"/>
          <c:xMode val="edge"/>
          <c:yMode val="edge"/>
          <c:x val="7.0513369491386993E-2"/>
          <c:y val="0.13505364173228343"/>
          <c:w val="0.42221468178730726"/>
          <c:h val="0.86494635826771638"/>
        </c:manualLayout>
      </c:layout>
      <c:pieChart>
        <c:varyColors val="1"/>
        <c:ser>
          <c:idx val="0"/>
          <c:order val="0"/>
          <c:tx>
            <c:strRef>
              <c:f>Sheet1!$B$1</c:f>
              <c:strCache>
                <c:ptCount val="1"/>
                <c:pt idx="0">
                  <c:v>Settlement Breakdown</c:v>
                </c:pt>
              </c:strCache>
            </c:strRef>
          </c:tx>
          <c:dLbls>
            <c:dLbl>
              <c:idx val="0"/>
              <c:layout>
                <c:manualLayout>
                  <c:x val="-0.16316871719160106"/>
                  <c:y val="-0.20571161417322834"/>
                </c:manualLayout>
              </c:layout>
              <c:tx>
                <c:rich>
                  <a:bodyPr/>
                  <a:lstStyle/>
                  <a:p>
                    <a:pPr>
                      <a:defRPr b="1">
                        <a:solidFill>
                          <a:schemeClr val="bg1"/>
                        </a:solidFill>
                      </a:defRPr>
                    </a:pPr>
                    <a:r>
                      <a:rPr lang="en-US" b="1" smtClean="0">
                        <a:solidFill>
                          <a:schemeClr val="bg1"/>
                        </a:solidFill>
                      </a:rPr>
                      <a:t>$10 Billion</a:t>
                    </a:r>
                    <a:endParaRPr lang="en-US" b="1">
                      <a:solidFill>
                        <a:schemeClr val="bg1"/>
                      </a:solidFill>
                    </a:endParaRPr>
                  </a:p>
                </c:rich>
              </c:tx>
              <c:spPr/>
              <c:showLegendKey val="0"/>
              <c:showVal val="1"/>
              <c:showCatName val="0"/>
              <c:showSerName val="0"/>
              <c:showPercent val="0"/>
              <c:showBubbleSize val="0"/>
            </c:dLbl>
            <c:dLbl>
              <c:idx val="1"/>
              <c:layout/>
              <c:tx>
                <c:rich>
                  <a:bodyPr/>
                  <a:lstStyle/>
                  <a:p>
                    <a:pPr>
                      <a:defRPr b="1"/>
                    </a:pPr>
                    <a:r>
                      <a:rPr lang="en-US" b="1" smtClean="0"/>
                      <a:t>$2 Billion</a:t>
                    </a:r>
                    <a:endParaRPr lang="en-US" b="1"/>
                  </a:p>
                </c:rich>
              </c:tx>
              <c:spPr/>
              <c:showLegendKey val="0"/>
              <c:showVal val="1"/>
              <c:showCatName val="0"/>
              <c:showSerName val="0"/>
              <c:showPercent val="0"/>
              <c:showBubbleSize val="0"/>
            </c:dLbl>
            <c:dLbl>
              <c:idx val="2"/>
              <c:layout>
                <c:manualLayout>
                  <c:x val="0.1109148596147852"/>
                  <c:y val="0.20238902559055119"/>
                </c:manualLayout>
              </c:layout>
              <c:tx>
                <c:rich>
                  <a:bodyPr/>
                  <a:lstStyle/>
                  <a:p>
                    <a:pPr>
                      <a:defRPr b="1"/>
                    </a:pPr>
                    <a:r>
                      <a:rPr lang="en-US" b="1" smtClean="0"/>
                      <a:t>$2.7 Billion</a:t>
                    </a:r>
                  </a:p>
                </c:rich>
              </c:tx>
              <c:spPr/>
              <c:showLegendKey val="0"/>
              <c:showVal val="1"/>
              <c:showCatName val="0"/>
              <c:showSerName val="0"/>
              <c:showPercent val="0"/>
              <c:showBubbleSize val="0"/>
            </c:dLbl>
            <c:showLegendKey val="0"/>
            <c:showVal val="1"/>
            <c:showCatName val="0"/>
            <c:showSerName val="0"/>
            <c:showPercent val="0"/>
            <c:showBubbleSize val="0"/>
            <c:showLeaderLines val="1"/>
          </c:dLbls>
          <c:cat>
            <c:strRef>
              <c:f>Sheet1!$A$2:$A$4</c:f>
              <c:strCache>
                <c:ptCount val="3"/>
                <c:pt idx="0">
                  <c:v>Vehicle buyback and modification (consumers)</c:v>
                </c:pt>
                <c:pt idx="1">
                  <c:v>Zero Emission Vehicle investment (national and CA)</c:v>
                </c:pt>
                <c:pt idx="2">
                  <c:v>Environmental Mitigation Trust (states)</c:v>
                </c:pt>
              </c:strCache>
            </c:strRef>
          </c:cat>
          <c:val>
            <c:numRef>
              <c:f>Sheet1!$B$2:$B$4</c:f>
              <c:numCache>
                <c:formatCode>#,##0</c:formatCode>
                <c:ptCount val="3"/>
                <c:pt idx="0">
                  <c:v>10033000000</c:v>
                </c:pt>
                <c:pt idx="1">
                  <c:v>2000000000</c:v>
                </c:pt>
                <c:pt idx="2">
                  <c:v>2700000000</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52808130697490896"/>
          <c:y val="0.20559227362204727"/>
          <c:w val="0.4627660730876339"/>
          <c:h val="0.71183120078740159"/>
        </c:manualLayout>
      </c:layout>
      <c:overlay val="0"/>
    </c:legend>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9" y="0"/>
            <a:ext cx="3037840" cy="464820"/>
          </a:xfrm>
          <a:prstGeom prst="rect">
            <a:avLst/>
          </a:prstGeom>
        </p:spPr>
        <p:txBody>
          <a:bodyPr vert="horz" lIns="93177" tIns="46589" rIns="93177" bIns="46589" rtlCol="0"/>
          <a:lstStyle>
            <a:lvl1pPr algn="r">
              <a:defRPr sz="1200"/>
            </a:lvl1pPr>
          </a:lstStyle>
          <a:p>
            <a:fld id="{5BFE981E-4088-B941-8025-CD0F5FF9D57E}" type="datetimeFigureOut">
              <a:rPr lang="en-US" smtClean="0"/>
              <a:pPr/>
              <a:t>2/28/2017</a:t>
            </a:fld>
            <a:endParaRPr lang="en-US" dirty="0"/>
          </a:p>
        </p:txBody>
      </p:sp>
      <p:sp>
        <p:nvSpPr>
          <p:cNvPr id="4" name="Footer Placeholder 3"/>
          <p:cNvSpPr>
            <a:spLocks noGrp="1"/>
          </p:cNvSpPr>
          <p:nvPr>
            <p:ph type="ftr" sz="quarter" idx="2"/>
          </p:nvPr>
        </p:nvSpPr>
        <p:spPr>
          <a:xfrm>
            <a:off x="1"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9" y="8829967"/>
            <a:ext cx="3037840" cy="464820"/>
          </a:xfrm>
          <a:prstGeom prst="rect">
            <a:avLst/>
          </a:prstGeom>
        </p:spPr>
        <p:txBody>
          <a:bodyPr vert="horz" lIns="93177" tIns="46589" rIns="93177" bIns="46589" rtlCol="0" anchor="b"/>
          <a:lstStyle>
            <a:lvl1pPr algn="r">
              <a:defRPr sz="1200"/>
            </a:lvl1pPr>
          </a:lstStyle>
          <a:p>
            <a:fld id="{C6BE82F9-8CB8-D643-A47A-3C672BFA9E20}" type="slidenum">
              <a:rPr lang="en-US" smtClean="0"/>
              <a:pPr/>
              <a:t>‹#›</a:t>
            </a:fld>
            <a:endParaRPr lang="en-US" dirty="0"/>
          </a:p>
        </p:txBody>
      </p:sp>
    </p:spTree>
    <p:extLst>
      <p:ext uri="{BB962C8B-B14F-4D97-AF65-F5344CB8AC3E}">
        <p14:creationId xmlns:p14="http://schemas.microsoft.com/office/powerpoint/2010/main" val="20299042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9" y="0"/>
            <a:ext cx="3037840" cy="464820"/>
          </a:xfrm>
          <a:prstGeom prst="rect">
            <a:avLst/>
          </a:prstGeom>
        </p:spPr>
        <p:txBody>
          <a:bodyPr vert="horz" lIns="93177" tIns="46589" rIns="93177" bIns="46589" rtlCol="0"/>
          <a:lstStyle>
            <a:lvl1pPr algn="r">
              <a:defRPr sz="1200"/>
            </a:lvl1pPr>
          </a:lstStyle>
          <a:p>
            <a:fld id="{BA89BAC9-7295-494E-91F8-4AC027BBF67B}" type="datetimeFigureOut">
              <a:rPr lang="en-US" smtClean="0"/>
              <a:pPr/>
              <a:t>2/28/2017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3177" tIns="46589" rIns="93177" bIns="46589" rtlCol="0" anchor="b"/>
          <a:lstStyle>
            <a:lvl1pPr algn="r">
              <a:defRPr sz="1200"/>
            </a:lvl1pPr>
          </a:lstStyle>
          <a:p>
            <a:fld id="{84E57D2F-5F5E-C44B-A536-0F298F0896F9}" type="slidenum">
              <a:rPr lang="en-US" smtClean="0"/>
              <a:pPr/>
              <a:t>‹#›</a:t>
            </a:fld>
            <a:endParaRPr lang="en-US" dirty="0"/>
          </a:p>
        </p:txBody>
      </p:sp>
    </p:spTree>
    <p:extLst>
      <p:ext uri="{BB962C8B-B14F-4D97-AF65-F5344CB8AC3E}">
        <p14:creationId xmlns:p14="http://schemas.microsoft.com/office/powerpoint/2010/main" val="295466672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E57D2F-5F5E-C44B-A536-0F298F0896F9}" type="slidenum">
              <a:rPr lang="en-US" smtClean="0"/>
              <a:pPr/>
              <a:t>1</a:t>
            </a:fld>
            <a:endParaRPr lang="en-US" dirty="0"/>
          </a:p>
        </p:txBody>
      </p:sp>
    </p:spTree>
    <p:extLst>
      <p:ext uri="{BB962C8B-B14F-4D97-AF65-F5344CB8AC3E}">
        <p14:creationId xmlns:p14="http://schemas.microsoft.com/office/powerpoint/2010/main" val="11450459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171450" lvl="0" indent="-171450">
              <a:buFont typeface="Arial" charset="0"/>
              <a:buChar char="•"/>
              <a:defRPr/>
            </a:pPr>
            <a:endParaRPr lang="en-US" baseline="0" dirty="0" smtClean="0"/>
          </a:p>
        </p:txBody>
      </p:sp>
      <p:sp>
        <p:nvSpPr>
          <p:cNvPr id="4" name="Slide Number Placeholder 3"/>
          <p:cNvSpPr>
            <a:spLocks noGrp="1"/>
          </p:cNvSpPr>
          <p:nvPr>
            <p:ph type="sldNum" sz="quarter" idx="10"/>
          </p:nvPr>
        </p:nvSpPr>
        <p:spPr/>
        <p:txBody>
          <a:bodyPr/>
          <a:lstStyle/>
          <a:p>
            <a:fld id="{84E57D2F-5F5E-C44B-A536-0F298F0896F9}"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lvl="0" indent="-171450">
              <a:buFont typeface="Arial" charset="0"/>
              <a:buChar char="•"/>
              <a:defRPr/>
            </a:pPr>
            <a:endParaRPr lang="en-US" baseline="0" dirty="0" smtClean="0"/>
          </a:p>
        </p:txBody>
      </p:sp>
      <p:sp>
        <p:nvSpPr>
          <p:cNvPr id="4" name="Slide Number Placeholder 3"/>
          <p:cNvSpPr>
            <a:spLocks noGrp="1"/>
          </p:cNvSpPr>
          <p:nvPr>
            <p:ph type="sldNum" sz="quarter" idx="10"/>
          </p:nvPr>
        </p:nvSpPr>
        <p:spPr/>
        <p:txBody>
          <a:bodyPr/>
          <a:lstStyle/>
          <a:p>
            <a:fld id="{84E57D2F-5F5E-C44B-A536-0F298F0896F9}"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lvl="0" indent="-171450">
              <a:buFont typeface="Arial" charset="0"/>
              <a:buChar char="•"/>
              <a:defRPr/>
            </a:pPr>
            <a:endParaRPr lang="en-US" baseline="0" dirty="0" smtClean="0"/>
          </a:p>
        </p:txBody>
      </p:sp>
      <p:sp>
        <p:nvSpPr>
          <p:cNvPr id="4" name="Slide Number Placeholder 3"/>
          <p:cNvSpPr>
            <a:spLocks noGrp="1"/>
          </p:cNvSpPr>
          <p:nvPr>
            <p:ph type="sldNum" sz="quarter" idx="10"/>
          </p:nvPr>
        </p:nvSpPr>
        <p:spPr/>
        <p:txBody>
          <a:bodyPr/>
          <a:lstStyle/>
          <a:p>
            <a:fld id="{84E57D2F-5F5E-C44B-A536-0F298F0896F9}"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lvl="0" indent="-171450">
              <a:buFont typeface="Arial" charset="0"/>
              <a:buChar char="•"/>
              <a:defRPr/>
            </a:pPr>
            <a:endParaRPr lang="en-US" baseline="0" dirty="0" smtClean="0"/>
          </a:p>
        </p:txBody>
      </p:sp>
      <p:sp>
        <p:nvSpPr>
          <p:cNvPr id="4" name="Slide Number Placeholder 3"/>
          <p:cNvSpPr>
            <a:spLocks noGrp="1"/>
          </p:cNvSpPr>
          <p:nvPr>
            <p:ph type="sldNum" sz="quarter" idx="10"/>
          </p:nvPr>
        </p:nvSpPr>
        <p:spPr/>
        <p:txBody>
          <a:bodyPr/>
          <a:lstStyle/>
          <a:p>
            <a:fld id="{84E57D2F-5F5E-C44B-A536-0F298F0896F9}"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lvl="0" indent="-171450">
              <a:buFont typeface="Arial" charset="0"/>
              <a:buChar char="•"/>
              <a:defRPr/>
            </a:pPr>
            <a:endParaRPr lang="en-US" baseline="0" dirty="0" smtClean="0"/>
          </a:p>
        </p:txBody>
      </p:sp>
      <p:sp>
        <p:nvSpPr>
          <p:cNvPr id="4" name="Slide Number Placeholder 3"/>
          <p:cNvSpPr>
            <a:spLocks noGrp="1"/>
          </p:cNvSpPr>
          <p:nvPr>
            <p:ph type="sldNum" sz="quarter" idx="10"/>
          </p:nvPr>
        </p:nvSpPr>
        <p:spPr/>
        <p:txBody>
          <a:bodyPr/>
          <a:lstStyle/>
          <a:p>
            <a:fld id="{84E57D2F-5F5E-C44B-A536-0F298F0896F9}"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lvl="0" indent="-171450">
              <a:buFont typeface="Arial" charset="0"/>
              <a:buChar char="•"/>
              <a:defRPr/>
            </a:pPr>
            <a:endParaRPr lang="en-US" baseline="0" dirty="0" smtClean="0"/>
          </a:p>
        </p:txBody>
      </p:sp>
      <p:sp>
        <p:nvSpPr>
          <p:cNvPr id="4" name="Slide Number Placeholder 3"/>
          <p:cNvSpPr>
            <a:spLocks noGrp="1"/>
          </p:cNvSpPr>
          <p:nvPr>
            <p:ph type="sldNum" sz="quarter" idx="10"/>
          </p:nvPr>
        </p:nvSpPr>
        <p:spPr/>
        <p:txBody>
          <a:bodyPr/>
          <a:lstStyle/>
          <a:p>
            <a:fld id="{84E57D2F-5F5E-C44B-A536-0F298F0896F9}"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lvl="0" indent="-171450">
              <a:buFont typeface="Arial" charset="0"/>
              <a:buChar char="•"/>
              <a:defRPr/>
            </a:pPr>
            <a:endParaRPr lang="en-US" baseline="0" dirty="0" smtClean="0"/>
          </a:p>
        </p:txBody>
      </p:sp>
      <p:sp>
        <p:nvSpPr>
          <p:cNvPr id="4" name="Slide Number Placeholder 3"/>
          <p:cNvSpPr>
            <a:spLocks noGrp="1"/>
          </p:cNvSpPr>
          <p:nvPr>
            <p:ph type="sldNum" sz="quarter" idx="10"/>
          </p:nvPr>
        </p:nvSpPr>
        <p:spPr/>
        <p:txBody>
          <a:bodyPr/>
          <a:lstStyle/>
          <a:p>
            <a:fld id="{84E57D2F-5F5E-C44B-A536-0F298F0896F9}"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lvl="0" indent="-171450">
              <a:buFont typeface="Arial" charset="0"/>
              <a:buChar char="•"/>
              <a:defRPr/>
            </a:pPr>
            <a:endParaRPr lang="en-US" baseline="0" dirty="0" smtClean="0"/>
          </a:p>
        </p:txBody>
      </p:sp>
      <p:sp>
        <p:nvSpPr>
          <p:cNvPr id="4" name="Slide Number Placeholder 3"/>
          <p:cNvSpPr>
            <a:spLocks noGrp="1"/>
          </p:cNvSpPr>
          <p:nvPr>
            <p:ph type="sldNum" sz="quarter" idx="10"/>
          </p:nvPr>
        </p:nvSpPr>
        <p:spPr/>
        <p:txBody>
          <a:bodyPr/>
          <a:lstStyle/>
          <a:p>
            <a:fld id="{84E57D2F-5F5E-C44B-A536-0F298F0896F9}"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lvl="0" indent="-171450">
              <a:buFont typeface="Arial" charset="0"/>
              <a:buChar char="•"/>
              <a:defRPr/>
            </a:pPr>
            <a:endParaRPr lang="en-US" baseline="0" dirty="0" smtClean="0"/>
          </a:p>
        </p:txBody>
      </p:sp>
      <p:sp>
        <p:nvSpPr>
          <p:cNvPr id="4" name="Slide Number Placeholder 3"/>
          <p:cNvSpPr>
            <a:spLocks noGrp="1"/>
          </p:cNvSpPr>
          <p:nvPr>
            <p:ph type="sldNum" sz="quarter" idx="10"/>
          </p:nvPr>
        </p:nvSpPr>
        <p:spPr/>
        <p:txBody>
          <a:bodyPr/>
          <a:lstStyle/>
          <a:p>
            <a:fld id="{84E57D2F-5F5E-C44B-A536-0F298F0896F9}" type="slidenum">
              <a:rPr lang="en-US" smtClean="0"/>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lvl="0" indent="-171450">
              <a:buFont typeface="Arial" charset="0"/>
              <a:buChar char="•"/>
              <a:defRPr/>
            </a:pPr>
            <a:endParaRPr lang="en-US" baseline="0" dirty="0" smtClean="0"/>
          </a:p>
        </p:txBody>
      </p:sp>
      <p:sp>
        <p:nvSpPr>
          <p:cNvPr id="4" name="Slide Number Placeholder 3"/>
          <p:cNvSpPr>
            <a:spLocks noGrp="1"/>
          </p:cNvSpPr>
          <p:nvPr>
            <p:ph type="sldNum" sz="quarter" idx="10"/>
          </p:nvPr>
        </p:nvSpPr>
        <p:spPr/>
        <p:txBody>
          <a:bodyPr/>
          <a:lstStyle/>
          <a:p>
            <a:fld id="{84E57D2F-5F5E-C44B-A536-0F298F0896F9}" type="slidenum">
              <a:rPr lang="en-US" smtClean="0"/>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defRPr/>
            </a:pPr>
            <a:endParaRPr lang="en-US" baseline="0" dirty="0"/>
          </a:p>
        </p:txBody>
      </p:sp>
      <p:sp>
        <p:nvSpPr>
          <p:cNvPr id="4" name="Slide Number Placeholder 3"/>
          <p:cNvSpPr>
            <a:spLocks noGrp="1"/>
          </p:cNvSpPr>
          <p:nvPr>
            <p:ph type="sldNum" sz="quarter" idx="10"/>
          </p:nvPr>
        </p:nvSpPr>
        <p:spPr/>
        <p:txBody>
          <a:bodyPr/>
          <a:lstStyle/>
          <a:p>
            <a:fld id="{84E57D2F-5F5E-C44B-A536-0F298F0896F9}"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lvl="0" indent="-171450">
              <a:buFont typeface="Arial" charset="0"/>
              <a:buChar char="•"/>
              <a:defRPr/>
            </a:pPr>
            <a:endParaRPr lang="en-US" baseline="0" dirty="0" smtClean="0"/>
          </a:p>
        </p:txBody>
      </p:sp>
      <p:sp>
        <p:nvSpPr>
          <p:cNvPr id="4" name="Slide Number Placeholder 3"/>
          <p:cNvSpPr>
            <a:spLocks noGrp="1"/>
          </p:cNvSpPr>
          <p:nvPr>
            <p:ph type="sldNum" sz="quarter" idx="10"/>
          </p:nvPr>
        </p:nvSpPr>
        <p:spPr/>
        <p:txBody>
          <a:bodyPr/>
          <a:lstStyle/>
          <a:p>
            <a:fld id="{84E57D2F-5F5E-C44B-A536-0F298F0896F9}" type="slidenum">
              <a:rPr lang="en-US" smtClean="0"/>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pPr marL="171450" lvl="0" indent="-171450">
              <a:buFont typeface="Arial" charset="0"/>
              <a:buChar char="•"/>
              <a:defRPr/>
            </a:pPr>
            <a:endParaRPr lang="en-US" baseline="0" dirty="0" smtClean="0"/>
          </a:p>
        </p:txBody>
      </p:sp>
      <p:sp>
        <p:nvSpPr>
          <p:cNvPr id="4" name="Slide Number Placeholder 3"/>
          <p:cNvSpPr>
            <a:spLocks noGrp="1"/>
          </p:cNvSpPr>
          <p:nvPr>
            <p:ph type="sldNum" sz="quarter" idx="10"/>
          </p:nvPr>
        </p:nvSpPr>
        <p:spPr/>
        <p:txBody>
          <a:bodyPr/>
          <a:lstStyle/>
          <a:p>
            <a:fld id="{84E57D2F-5F5E-C44B-A536-0F298F0896F9}" type="slidenum">
              <a:rPr lang="en-US" smtClean="0"/>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pPr marL="171450" lvl="0" indent="-171450">
              <a:buFont typeface="Arial" charset="0"/>
              <a:buChar char="•"/>
              <a:defRPr/>
            </a:pPr>
            <a:endParaRPr lang="en-US" baseline="0" dirty="0" smtClean="0"/>
          </a:p>
        </p:txBody>
      </p:sp>
      <p:sp>
        <p:nvSpPr>
          <p:cNvPr id="4" name="Slide Number Placeholder 3"/>
          <p:cNvSpPr>
            <a:spLocks noGrp="1"/>
          </p:cNvSpPr>
          <p:nvPr>
            <p:ph type="sldNum" sz="quarter" idx="10"/>
          </p:nvPr>
        </p:nvSpPr>
        <p:spPr/>
        <p:txBody>
          <a:bodyPr/>
          <a:lstStyle/>
          <a:p>
            <a:fld id="{84E57D2F-5F5E-C44B-A536-0F298F0896F9}" type="slidenum">
              <a:rPr lang="en-US" smtClean="0"/>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lvl="0" indent="-171450">
              <a:buFont typeface="Arial" charset="0"/>
              <a:buChar char="•"/>
              <a:defRPr/>
            </a:pPr>
            <a:endParaRPr lang="en-US" baseline="0" dirty="0" smtClean="0"/>
          </a:p>
        </p:txBody>
      </p:sp>
      <p:sp>
        <p:nvSpPr>
          <p:cNvPr id="4" name="Slide Number Placeholder 3"/>
          <p:cNvSpPr>
            <a:spLocks noGrp="1"/>
          </p:cNvSpPr>
          <p:nvPr>
            <p:ph type="sldNum" sz="quarter" idx="10"/>
          </p:nvPr>
        </p:nvSpPr>
        <p:spPr/>
        <p:txBody>
          <a:bodyPr/>
          <a:lstStyle/>
          <a:p>
            <a:fld id="{84E57D2F-5F5E-C44B-A536-0F298F0896F9}" type="slidenum">
              <a:rPr lang="en-US" smtClean="0"/>
              <a:pPr/>
              <a:t>23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defRPr/>
            </a:pPr>
            <a:endParaRPr lang="en-US" baseline="0" dirty="0"/>
          </a:p>
        </p:txBody>
      </p:sp>
      <p:sp>
        <p:nvSpPr>
          <p:cNvPr id="4" name="Slide Number Placeholder 3"/>
          <p:cNvSpPr>
            <a:spLocks noGrp="1"/>
          </p:cNvSpPr>
          <p:nvPr>
            <p:ph type="sldNum" sz="quarter" idx="10"/>
          </p:nvPr>
        </p:nvSpPr>
        <p:spPr/>
        <p:txBody>
          <a:bodyPr/>
          <a:lstStyle/>
          <a:p>
            <a:fld id="{84E57D2F-5F5E-C44B-A536-0F298F0896F9}" type="slidenum">
              <a:rPr lang="en-US" smtClean="0">
                <a:solidFill>
                  <a:prstClr val="black"/>
                </a:solidFill>
              </a:rPr>
              <a:pPr/>
              <a:t>3</a:t>
            </a:fld>
            <a:endParaRPr lang="en-US" dirty="0">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defRPr/>
            </a:pPr>
            <a:endParaRPr lang="en-US" baseline="0" dirty="0"/>
          </a:p>
        </p:txBody>
      </p:sp>
      <p:sp>
        <p:nvSpPr>
          <p:cNvPr id="4" name="Slide Number Placeholder 3"/>
          <p:cNvSpPr>
            <a:spLocks noGrp="1"/>
          </p:cNvSpPr>
          <p:nvPr>
            <p:ph type="sldNum" sz="quarter" idx="10"/>
          </p:nvPr>
        </p:nvSpPr>
        <p:spPr/>
        <p:txBody>
          <a:bodyPr/>
          <a:lstStyle/>
          <a:p>
            <a:fld id="{84E57D2F-5F5E-C44B-A536-0F298F0896F9}"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lvl="0" indent="-171450">
              <a:buFont typeface="Arial" charset="0"/>
              <a:buChar char="•"/>
              <a:defRPr/>
            </a:pPr>
            <a:endParaRPr lang="en-US" baseline="0" dirty="0" smtClean="0"/>
          </a:p>
        </p:txBody>
      </p:sp>
      <p:sp>
        <p:nvSpPr>
          <p:cNvPr id="4" name="Slide Number Placeholder 3"/>
          <p:cNvSpPr>
            <a:spLocks noGrp="1"/>
          </p:cNvSpPr>
          <p:nvPr>
            <p:ph type="sldNum" sz="quarter" idx="10"/>
          </p:nvPr>
        </p:nvSpPr>
        <p:spPr/>
        <p:txBody>
          <a:bodyPr/>
          <a:lstStyle/>
          <a:p>
            <a:fld id="{84E57D2F-5F5E-C44B-A536-0F298F0896F9}"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marL="171450" lvl="0" indent="-171450">
              <a:buFont typeface="Arial" charset="0"/>
              <a:buChar char="•"/>
              <a:defRPr/>
            </a:pPr>
            <a:endParaRPr lang="en-US" baseline="0" dirty="0" smtClean="0"/>
          </a:p>
        </p:txBody>
      </p:sp>
      <p:sp>
        <p:nvSpPr>
          <p:cNvPr id="4" name="Slide Number Placeholder 3"/>
          <p:cNvSpPr>
            <a:spLocks noGrp="1"/>
          </p:cNvSpPr>
          <p:nvPr>
            <p:ph type="sldNum" sz="quarter" idx="10"/>
          </p:nvPr>
        </p:nvSpPr>
        <p:spPr/>
        <p:txBody>
          <a:bodyPr/>
          <a:lstStyle/>
          <a:p>
            <a:fld id="{84E57D2F-5F5E-C44B-A536-0F298F0896F9}"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628650" lvl="1" indent="-171450">
              <a:buFont typeface="Arial" charset="0"/>
              <a:buChar char="•"/>
              <a:defRPr/>
            </a:pPr>
            <a:endParaRPr lang="en-US" baseline="0" dirty="0" smtClean="0"/>
          </a:p>
        </p:txBody>
      </p:sp>
      <p:sp>
        <p:nvSpPr>
          <p:cNvPr id="4" name="Slide Number Placeholder 3"/>
          <p:cNvSpPr>
            <a:spLocks noGrp="1"/>
          </p:cNvSpPr>
          <p:nvPr>
            <p:ph type="sldNum" sz="quarter" idx="10"/>
          </p:nvPr>
        </p:nvSpPr>
        <p:spPr/>
        <p:txBody>
          <a:bodyPr/>
          <a:lstStyle/>
          <a:p>
            <a:fld id="{84E57D2F-5F5E-C44B-A536-0F298F0896F9}"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lvl="0" indent="-171450">
              <a:buFont typeface="Arial" charset="0"/>
              <a:buChar char="•"/>
              <a:defRPr/>
            </a:pPr>
            <a:endParaRPr lang="en-US" baseline="0" dirty="0" smtClean="0"/>
          </a:p>
        </p:txBody>
      </p:sp>
      <p:sp>
        <p:nvSpPr>
          <p:cNvPr id="4" name="Slide Number Placeholder 3"/>
          <p:cNvSpPr>
            <a:spLocks noGrp="1"/>
          </p:cNvSpPr>
          <p:nvPr>
            <p:ph type="sldNum" sz="quarter" idx="10"/>
          </p:nvPr>
        </p:nvSpPr>
        <p:spPr/>
        <p:txBody>
          <a:bodyPr/>
          <a:lstStyle/>
          <a:p>
            <a:fld id="{84E57D2F-5F5E-C44B-A536-0F298F0896F9}"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lvl="0" indent="-171450">
              <a:buFont typeface="Arial" charset="0"/>
              <a:buChar char="•"/>
            </a:pP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4E57D2F-5F5E-C44B-A536-0F298F0896F9}"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CF3F8A63-F2A1-44A4-A4D1-B2B9C28AB9DB}" type="datetime1">
              <a:rPr lang="en-US" smtClean="0"/>
              <a:pPr/>
              <a:t>2/28/2017</a:t>
            </a:fld>
            <a:endParaRPr lang="en-US" dirty="0"/>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dirty="0"/>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dirty="0">
              <a:solidFill>
                <a:schemeClr val="lt1"/>
              </a:solidFill>
              <a:latin typeface="+mn-lt"/>
              <a:ea typeface="+mn-ea"/>
              <a:cs typeface="+mn-cs"/>
            </a:endParaRP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dirty="0">
                <a:solidFill>
                  <a:schemeClr val="accent1">
                    <a:lumMod val="60000"/>
                    <a:lumOff val="40000"/>
                  </a:schemeClr>
                </a:solidFill>
              </a:rPr>
              <a:t>+</a:t>
            </a:r>
          </a:p>
        </p:txBody>
      </p:sp>
      <p:sp>
        <p:nvSpPr>
          <p:cNvPr id="11" name="Rectangle 10"/>
          <p:cNvSpPr/>
          <p:nvPr/>
        </p:nvSpPr>
        <p:spPr>
          <a:xfrm>
            <a:off x="4624388" y="228600"/>
            <a:ext cx="2057400" cy="2039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2" name="Rectangle 11"/>
          <p:cNvSpPr/>
          <p:nvPr/>
        </p:nvSpPr>
        <p:spPr>
          <a:xfrm>
            <a:off x="6802438" y="2377440"/>
            <a:ext cx="2057400" cy="20391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dirty="0">
                <a:solidFill>
                  <a:schemeClr val="accent1">
                    <a:lumMod val="60000"/>
                    <a:lumOff val="40000"/>
                  </a:schemeClr>
                </a:solidFill>
              </a:rPr>
              <a:t>+</a:t>
            </a:r>
          </a:p>
        </p:txBody>
      </p:sp>
      <p:sp>
        <p:nvSpPr>
          <p:cNvPr id="2" name="Title 1"/>
          <p:cNvSpPr>
            <a:spLocks noGrp="1"/>
          </p:cNvSpPr>
          <p:nvPr>
            <p:ph type="title"/>
          </p:nvPr>
        </p:nvSpPr>
        <p:spPr/>
        <p:txBody>
          <a:bodyPr/>
          <a:lstStyle/>
          <a:p>
            <a:r>
              <a:rPr lang="en-US"/>
              <a:t>Click to edit Master title style</a:t>
            </a:r>
            <a:endParaRPr/>
          </a:p>
        </p:txBody>
      </p:sp>
      <p:sp>
        <p:nvSpPr>
          <p:cNvPr id="5" name="Date Placeholder 4"/>
          <p:cNvSpPr>
            <a:spLocks noGrp="1"/>
          </p:cNvSpPr>
          <p:nvPr>
            <p:ph type="dt" sz="half" idx="10"/>
          </p:nvPr>
        </p:nvSpPr>
        <p:spPr/>
        <p:txBody>
          <a:bodyPr/>
          <a:lstStyle/>
          <a:p>
            <a:fld id="{8FE5E050-5A44-DE4C-A3C1-7163748BAF19}" type="datetimeFigureOut">
              <a:rPr lang="en-US" smtClean="0"/>
              <a:pPr/>
              <a:t>2/28/2017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DBE7EB5-F4E6-D84C-B21D-0CF8AEC5AE50}" type="slidenum">
              <a:rPr lang="en-US" smtClean="0"/>
              <a:pPr/>
              <a:t>‹#›</a:t>
            </a:fld>
            <a:endParaRPr lang="en-US" dirty="0"/>
          </a:p>
        </p:txBody>
      </p:sp>
      <p:sp>
        <p:nvSpPr>
          <p:cNvPr id="12" name="Content Placeholder 2"/>
          <p:cNvSpPr>
            <a:spLocks noGrp="1"/>
          </p:cNvSpPr>
          <p:nvPr>
            <p:ph sz="half" idx="17"/>
          </p:nvPr>
        </p:nvSpPr>
        <p:spPr>
          <a:xfrm>
            <a:off x="502920"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14" name="Content Placeholder 2"/>
          <p:cNvSpPr>
            <a:spLocks noGrp="1"/>
          </p:cNvSpPr>
          <p:nvPr>
            <p:ph sz="half" idx="18"/>
          </p:nvPr>
        </p:nvSpPr>
        <p:spPr>
          <a:xfrm>
            <a:off x="502920"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Rectangle 5"/>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8" name="TextBox 7"/>
          <p:cNvSpPr txBox="1"/>
          <p:nvPr/>
        </p:nvSpPr>
        <p:spPr>
          <a:xfrm>
            <a:off x="223185" y="228600"/>
            <a:ext cx="260909" cy="553998"/>
          </a:xfrm>
          <a:prstGeom prst="rect">
            <a:avLst/>
          </a:prstGeom>
          <a:noFill/>
        </p:spPr>
        <p:txBody>
          <a:bodyPr wrap="square" lIns="0" tIns="0" rIns="0" bIns="0" rtlCol="0">
            <a:spAutoFit/>
          </a:bodyPr>
          <a:lstStyle/>
          <a:p>
            <a:r>
              <a:rPr sz="3600" b="1" dirty="0">
                <a:solidFill>
                  <a:schemeClr val="accent1">
                    <a:lumMod val="60000"/>
                    <a:lumOff val="40000"/>
                  </a:schemeClr>
                </a:solidFill>
              </a:rPr>
              <a:t>+</a:t>
            </a:r>
          </a:p>
        </p:txBody>
      </p:sp>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8FE5E050-5A44-DE4C-A3C1-7163748BAF19}" type="datetimeFigureOut">
              <a:rPr lang="en-US" smtClean="0"/>
              <a:pPr/>
              <a:t>2/28/2017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DBE7EB5-F4E6-D84C-B21D-0CF8AEC5AE50}"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5" name="Rectangle 4"/>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Date Placeholder 1"/>
          <p:cNvSpPr>
            <a:spLocks noGrp="1"/>
          </p:cNvSpPr>
          <p:nvPr>
            <p:ph type="dt" sz="half" idx="10"/>
          </p:nvPr>
        </p:nvSpPr>
        <p:spPr/>
        <p:txBody>
          <a:bodyPr/>
          <a:lstStyle/>
          <a:p>
            <a:fld id="{8FE5E050-5A44-DE4C-A3C1-7163748BAF19}" type="datetimeFigureOut">
              <a:rPr lang="en-US" smtClean="0"/>
              <a:pPr/>
              <a:t>2/28/2017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DBE7EB5-F4E6-D84C-B21D-0CF8AEC5AE50}" type="slidenum">
              <a:rPr lang="en-US" smtClean="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282575" y="228600"/>
            <a:ext cx="34512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Title 1"/>
          <p:cNvSpPr>
            <a:spLocks noGrp="1"/>
          </p:cNvSpPr>
          <p:nvPr>
            <p:ph type="title"/>
          </p:nvPr>
        </p:nvSpPr>
        <p:spPr>
          <a:xfrm>
            <a:off x="380555" y="2571750"/>
            <a:ext cx="3255264" cy="1162050"/>
          </a:xfrm>
        </p:spPr>
        <p:txBody>
          <a:bodyPr anchor="b">
            <a:normAutofit/>
          </a:bodyPr>
          <a:lstStyle>
            <a:lvl1pPr algn="l">
              <a:defRPr sz="2600" b="0">
                <a:solidFill>
                  <a:schemeClr val="bg1"/>
                </a:solidFill>
              </a:defRPr>
            </a:lvl1pPr>
          </a:lstStyle>
          <a:p>
            <a:r>
              <a:rPr lang="en-US"/>
              <a:t>Click to edit Master title style</a:t>
            </a:r>
            <a:endParaRPr/>
          </a:p>
        </p:txBody>
      </p:sp>
      <p:sp>
        <p:nvSpPr>
          <p:cNvPr id="3" name="Content Placeholder 2"/>
          <p:cNvSpPr>
            <a:spLocks noGrp="1"/>
          </p:cNvSpPr>
          <p:nvPr>
            <p:ph idx="1"/>
          </p:nvPr>
        </p:nvSpPr>
        <p:spPr>
          <a:xfrm>
            <a:off x="4168775" y="273050"/>
            <a:ext cx="4597399"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381093" y="3733800"/>
            <a:ext cx="3255264" cy="2392363"/>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8FE5E050-5A44-DE4C-A3C1-7163748BAF19}" type="datetimeFigureOut">
              <a:rPr lang="en-US" smtClean="0"/>
              <a:pPr/>
              <a:t>2/28/2017</a:t>
            </a:fld>
            <a:endParaRPr lang="en-US" dirty="0"/>
          </a:p>
        </p:txBody>
      </p:sp>
      <p:sp>
        <p:nvSpPr>
          <p:cNvPr id="6" name="Footer Placeholder 5"/>
          <p:cNvSpPr>
            <a:spLocks noGrp="1"/>
          </p:cNvSpPr>
          <p:nvPr>
            <p:ph type="ftr" sz="quarter" idx="11"/>
          </p:nvPr>
        </p:nvSpPr>
        <p:spPr>
          <a:xfrm>
            <a:off x="3859305" y="6423585"/>
            <a:ext cx="3316941" cy="365125"/>
          </a:xfrm>
        </p:spPr>
        <p:txBody>
          <a:bodyPr/>
          <a:lstStyle/>
          <a:p>
            <a:endParaRPr lang="en-US" dirty="0"/>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dirty="0">
                <a:solidFill>
                  <a:schemeClr val="accent1">
                    <a:lumMod val="60000"/>
                    <a:lumOff val="40000"/>
                  </a:schemeClr>
                </a:solidFil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Title 1"/>
          <p:cNvSpPr>
            <a:spLocks noGrp="1"/>
          </p:cNvSpPr>
          <p:nvPr>
            <p:ph type="title"/>
          </p:nvPr>
        </p:nvSpPr>
        <p:spPr>
          <a:xfrm>
            <a:off x="4169404" y="3124200"/>
            <a:ext cx="3898272" cy="871538"/>
          </a:xfrm>
        </p:spPr>
        <p:txBody>
          <a:bodyPr anchor="b">
            <a:normAutofit/>
          </a:bodyPr>
          <a:lstStyle>
            <a:lvl1pPr algn="l">
              <a:defRPr sz="2600" b="0"/>
            </a:lvl1pPr>
          </a:lstStyle>
          <a:p>
            <a:r>
              <a:rPr lang="en-US"/>
              <a:t>Click to edit Master title style</a:t>
            </a:r>
            <a:endParaRPr/>
          </a:p>
        </p:txBody>
      </p:sp>
      <p:sp>
        <p:nvSpPr>
          <p:cNvPr id="3" name="Picture Placeholder 2"/>
          <p:cNvSpPr>
            <a:spLocks noGrp="1"/>
          </p:cNvSpPr>
          <p:nvPr>
            <p:ph type="pic" idx="1"/>
          </p:nvPr>
        </p:nvSpPr>
        <p:spPr>
          <a:xfrm>
            <a:off x="277906" y="228600"/>
            <a:ext cx="3460658" cy="63452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4" name="Text Placeholder 3"/>
          <p:cNvSpPr>
            <a:spLocks noGrp="1"/>
          </p:cNvSpPr>
          <p:nvPr>
            <p:ph type="body" sz="half" idx="2"/>
          </p:nvPr>
        </p:nvSpPr>
        <p:spPr>
          <a:xfrm>
            <a:off x="4169404" y="3995737"/>
            <a:ext cx="3898272" cy="21478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8FE5E050-5A44-DE4C-A3C1-7163748BAF19}" type="datetimeFigureOut">
              <a:rPr lang="en-US" smtClean="0"/>
              <a:pPr/>
              <a:t>2/28/2017</a:t>
            </a:fld>
            <a:endParaRPr lang="en-US" dirty="0"/>
          </a:p>
        </p:txBody>
      </p:sp>
      <p:sp>
        <p:nvSpPr>
          <p:cNvPr id="6" name="Footer Placeholder 5"/>
          <p:cNvSpPr>
            <a:spLocks noGrp="1"/>
          </p:cNvSpPr>
          <p:nvPr>
            <p:ph type="ftr" sz="quarter" idx="11"/>
          </p:nvPr>
        </p:nvSpPr>
        <p:spPr>
          <a:xfrm>
            <a:off x="4191000" y="6423585"/>
            <a:ext cx="3005138" cy="365125"/>
          </a:xfrm>
        </p:spPr>
        <p:txBody>
          <a:bodyPr/>
          <a:lstStyle/>
          <a:p>
            <a:endParaRPr lang="en-US" dirty="0"/>
          </a:p>
        </p:txBody>
      </p:sp>
      <p:sp>
        <p:nvSpPr>
          <p:cNvPr id="7" name="Slide Number Placeholder 6"/>
          <p:cNvSpPr>
            <a:spLocks noGrp="1"/>
          </p:cNvSpPr>
          <p:nvPr>
            <p:ph type="sldNum" sz="quarter" idx="12"/>
          </p:nvPr>
        </p:nvSpPr>
        <p:spPr/>
        <p:txBody>
          <a:bodyPr/>
          <a:lstStyle/>
          <a:p>
            <a:fld id="{FDBE7EB5-F4E6-D84C-B21D-0CF8AEC5AE50}" type="slidenum">
              <a:rPr lang="en-US" smtClean="0"/>
              <a:pPr/>
              <a:t>‹#›</a:t>
            </a:fld>
            <a:endParaRPr lang="en-US" dirty="0"/>
          </a:p>
        </p:txBody>
      </p:sp>
      <p:sp>
        <p:nvSpPr>
          <p:cNvPr id="10" name="TextBox 9"/>
          <p:cNvSpPr txBox="1"/>
          <p:nvPr/>
        </p:nvSpPr>
        <p:spPr>
          <a:xfrm>
            <a:off x="3990110" y="3370730"/>
            <a:ext cx="220568" cy="369332"/>
          </a:xfrm>
          <a:prstGeom prst="rect">
            <a:avLst/>
          </a:prstGeom>
          <a:noFill/>
        </p:spPr>
        <p:txBody>
          <a:bodyPr wrap="square" lIns="0" tIns="0" rIns="0" bIns="0" rtlCol="0">
            <a:spAutoFit/>
          </a:bodyPr>
          <a:lstStyle/>
          <a:p>
            <a:r>
              <a:rPr sz="2400" b="1" baseline="0" dirty="0">
                <a:solidFill>
                  <a:schemeClr val="accent1">
                    <a:lumMod val="60000"/>
                    <a:lumOff val="40000"/>
                  </a:schemeClr>
                </a:solidFill>
              </a:rPr>
              <a:t>+ </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506505" y="4424082"/>
            <a:ext cx="6191157" cy="833718"/>
          </a:xfrm>
        </p:spPr>
        <p:txBody>
          <a:bodyPr anchor="b">
            <a:normAutofit/>
          </a:bodyPr>
          <a:lstStyle>
            <a:lvl1pPr algn="l">
              <a:defRPr sz="2600" b="0"/>
            </a:lvl1pPr>
          </a:lstStyle>
          <a:p>
            <a:r>
              <a:rPr lang="en-US"/>
              <a:t>Click to edit Master title style</a:t>
            </a:r>
            <a:endParaRPr/>
          </a:p>
        </p:txBody>
      </p:sp>
      <p:sp>
        <p:nvSpPr>
          <p:cNvPr id="3" name="Picture Placeholder 2"/>
          <p:cNvSpPr>
            <a:spLocks noGrp="1"/>
          </p:cNvSpPr>
          <p:nvPr>
            <p:ph type="pic" idx="1"/>
          </p:nvPr>
        </p:nvSpPr>
        <p:spPr>
          <a:xfrm>
            <a:off x="277905" y="228600"/>
            <a:ext cx="637838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4" name="Text Placeholder 3"/>
          <p:cNvSpPr>
            <a:spLocks noGrp="1"/>
          </p:cNvSpPr>
          <p:nvPr>
            <p:ph type="body" sz="half" idx="2"/>
          </p:nvPr>
        </p:nvSpPr>
        <p:spPr>
          <a:xfrm>
            <a:off x="506505" y="5257799"/>
            <a:ext cx="6191157"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FE5E050-5A44-DE4C-A3C1-7163748BAF19}" type="datetimeFigureOut">
              <a:rPr lang="en-US" smtClean="0"/>
              <a:pPr/>
              <a:t>2/28/2017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DBE7EB5-F4E6-D84C-B21D-0CF8AEC5AE50}" type="slidenum">
              <a:rPr lang="en-US" smtClean="0"/>
              <a:pPr/>
              <a:t>‹#›</a:t>
            </a:fld>
            <a:endParaRPr lang="en-US" dirty="0"/>
          </a:p>
        </p:txBody>
      </p:sp>
      <p:sp>
        <p:nvSpPr>
          <p:cNvPr id="8" name="Rectangle 7"/>
          <p:cNvSpPr/>
          <p:nvPr/>
        </p:nvSpPr>
        <p:spPr>
          <a:xfrm>
            <a:off x="6802438" y="22860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9" name="Rectangle 8"/>
          <p:cNvSpPr/>
          <p:nvPr/>
        </p:nvSpPr>
        <p:spPr>
          <a:xfrm>
            <a:off x="6802438" y="2377440"/>
            <a:ext cx="2057400" cy="20391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0" name="TextBox 9"/>
          <p:cNvSpPr txBox="1"/>
          <p:nvPr/>
        </p:nvSpPr>
        <p:spPr>
          <a:xfrm>
            <a:off x="327212" y="4632792"/>
            <a:ext cx="220568" cy="369332"/>
          </a:xfrm>
          <a:prstGeom prst="rect">
            <a:avLst/>
          </a:prstGeom>
          <a:noFill/>
        </p:spPr>
        <p:txBody>
          <a:bodyPr wrap="square" lIns="0" tIns="0" rIns="0" bIns="0" rtlCol="0">
            <a:spAutoFit/>
          </a:bodyPr>
          <a:lstStyle/>
          <a:p>
            <a:r>
              <a:rPr sz="2400" b="1" baseline="0" dirty="0">
                <a:solidFill>
                  <a:schemeClr val="accent1">
                    <a:lumMod val="60000"/>
                    <a:lumOff val="40000"/>
                  </a:schemeClr>
                </a:solidFill>
              </a:rPr>
              <a:t>+ </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8" name="Rectangle 7"/>
          <p:cNvSpPr/>
          <p:nvPr/>
        </p:nvSpPr>
        <p:spPr>
          <a:xfrm>
            <a:off x="282574" y="228600"/>
            <a:ext cx="6387167"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Title 1"/>
          <p:cNvSpPr>
            <a:spLocks noGrp="1"/>
          </p:cNvSpPr>
          <p:nvPr>
            <p:ph type="title"/>
          </p:nvPr>
        </p:nvSpPr>
        <p:spPr>
          <a:xfrm>
            <a:off x="380554" y="2571750"/>
            <a:ext cx="6181611" cy="1162050"/>
          </a:xfrm>
        </p:spPr>
        <p:txBody>
          <a:bodyPr anchor="b">
            <a:normAutofit/>
          </a:bodyPr>
          <a:lstStyle>
            <a:lvl1pPr algn="l">
              <a:defRPr sz="2600" b="0">
                <a:solidFill>
                  <a:schemeClr val="bg1"/>
                </a:solidFill>
              </a:defRPr>
            </a:lvl1pPr>
          </a:lstStyle>
          <a:p>
            <a:r>
              <a:rPr lang="en-US"/>
              <a:t>Click to edit Master title style</a:t>
            </a:r>
            <a:endParaRPr/>
          </a:p>
        </p:txBody>
      </p:sp>
      <p:sp>
        <p:nvSpPr>
          <p:cNvPr id="4" name="Text Placeholder 3"/>
          <p:cNvSpPr>
            <a:spLocks noGrp="1"/>
          </p:cNvSpPr>
          <p:nvPr>
            <p:ph type="body" sz="half" idx="2"/>
          </p:nvPr>
        </p:nvSpPr>
        <p:spPr>
          <a:xfrm>
            <a:off x="381094" y="3733800"/>
            <a:ext cx="6179566" cy="2392363"/>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5212262" y="6235607"/>
            <a:ext cx="1348398" cy="365125"/>
          </a:xfrm>
        </p:spPr>
        <p:txBody>
          <a:bodyPr/>
          <a:lstStyle>
            <a:lvl1pPr>
              <a:defRPr>
                <a:solidFill>
                  <a:schemeClr val="bg1"/>
                </a:solidFill>
              </a:defRPr>
            </a:lvl1pPr>
          </a:lstStyle>
          <a:p>
            <a:fld id="{8FE5E050-5A44-DE4C-A3C1-7163748BAF19}" type="datetimeFigureOut">
              <a:rPr lang="en-US" smtClean="0"/>
              <a:pPr/>
              <a:t>2/28/2017</a:t>
            </a:fld>
            <a:endParaRPr lang="en-US" dirty="0"/>
          </a:p>
        </p:txBody>
      </p:sp>
      <p:sp>
        <p:nvSpPr>
          <p:cNvPr id="6" name="Footer Placeholder 5"/>
          <p:cNvSpPr>
            <a:spLocks noGrp="1"/>
          </p:cNvSpPr>
          <p:nvPr>
            <p:ph type="ftr" sz="quarter" idx="11"/>
          </p:nvPr>
        </p:nvSpPr>
        <p:spPr>
          <a:xfrm>
            <a:off x="381095" y="6235607"/>
            <a:ext cx="4648105" cy="365125"/>
          </a:xfrm>
        </p:spPr>
        <p:txBody>
          <a:bodyPr/>
          <a:lstStyle>
            <a:lvl1pPr>
              <a:defRPr>
                <a:solidFill>
                  <a:schemeClr val="bg1"/>
                </a:solidFill>
              </a:defRPr>
            </a:lvl1pPr>
          </a:lstStyle>
          <a:p>
            <a:endParaRPr lang="en-US" dirty="0"/>
          </a:p>
        </p:txBody>
      </p:sp>
      <p:sp>
        <p:nvSpPr>
          <p:cNvPr id="7" name="Slide Number Placeholder 6"/>
          <p:cNvSpPr>
            <a:spLocks noGrp="1"/>
          </p:cNvSpPr>
          <p:nvPr>
            <p:ph type="sldNum" sz="quarter" idx="12"/>
          </p:nvPr>
        </p:nvSpPr>
        <p:spPr/>
        <p:txBody>
          <a:bodyPr/>
          <a:lstStyle/>
          <a:p>
            <a:fld id="{FDBE7EB5-F4E6-D84C-B21D-0CF8AEC5AE50}" type="slidenum">
              <a:rPr lang="en-US" smtClean="0"/>
              <a:pPr/>
              <a:t>‹#›</a:t>
            </a:fld>
            <a:endParaRPr lang="en-US" dirty="0"/>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dirty="0">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2" name="Picture Placeholder 12"/>
          <p:cNvSpPr>
            <a:spLocks noGrp="1"/>
          </p:cNvSpPr>
          <p:nvPr>
            <p:ph type="pic" sz="quarter" idx="13"/>
          </p:nvPr>
        </p:nvSpPr>
        <p:spPr>
          <a:xfrm>
            <a:off x="6802438" y="2374940"/>
            <a:ext cx="2057400" cy="2039112"/>
          </a:xfrm>
        </p:spPr>
        <p:txBody>
          <a:bodyPr/>
          <a:lstStyle>
            <a:lvl1pPr>
              <a:buNone/>
              <a:defRPr/>
            </a:lvl1pPr>
          </a:lstStyle>
          <a:p>
            <a:r>
              <a:rPr lang="en-US" dirty="0"/>
              <a:t>Click icon to add picture</a:t>
            </a:r>
            <a:endParaRPr dirty="0"/>
          </a:p>
        </p:txBody>
      </p:sp>
      <p:sp>
        <p:nvSpPr>
          <p:cNvPr id="13" name="Picture Placeholder 12"/>
          <p:cNvSpPr>
            <a:spLocks noGrp="1"/>
          </p:cNvSpPr>
          <p:nvPr>
            <p:ph type="pic" sz="quarter" idx="14"/>
          </p:nvPr>
        </p:nvSpPr>
        <p:spPr>
          <a:xfrm>
            <a:off x="6802438" y="4535424"/>
            <a:ext cx="2057400" cy="2039112"/>
          </a:xfrm>
        </p:spPr>
        <p:txBody>
          <a:bodyPr/>
          <a:lstStyle>
            <a:lvl1pPr>
              <a:buNone/>
              <a:defRPr/>
            </a:lvl1pPr>
          </a:lstStyle>
          <a:p>
            <a:r>
              <a:rPr lang="en-US" dirty="0"/>
              <a:t>Click icon to add picture</a:t>
            </a:r>
            <a:endParaRPr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8" name="Rectangle 7"/>
          <p:cNvSpPr/>
          <p:nvPr/>
        </p:nvSpPr>
        <p:spPr>
          <a:xfrm>
            <a:off x="282575" y="228600"/>
            <a:ext cx="423545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Title 1"/>
          <p:cNvSpPr>
            <a:spLocks noGrp="1"/>
          </p:cNvSpPr>
          <p:nvPr>
            <p:ph type="title"/>
          </p:nvPr>
        </p:nvSpPr>
        <p:spPr>
          <a:xfrm>
            <a:off x="380554" y="2571750"/>
            <a:ext cx="4016633" cy="1162050"/>
          </a:xfrm>
        </p:spPr>
        <p:txBody>
          <a:bodyPr anchor="b">
            <a:normAutofit/>
          </a:bodyPr>
          <a:lstStyle>
            <a:lvl1pPr algn="l">
              <a:defRPr sz="2600" b="0">
                <a:solidFill>
                  <a:schemeClr val="bg1"/>
                </a:solidFill>
              </a:defRPr>
            </a:lvl1pPr>
          </a:lstStyle>
          <a:p>
            <a:r>
              <a:rPr lang="en-US"/>
              <a:t>Click to edit Master title style</a:t>
            </a:r>
            <a:endParaRPr/>
          </a:p>
        </p:txBody>
      </p:sp>
      <p:sp>
        <p:nvSpPr>
          <p:cNvPr id="4" name="Text Placeholder 3"/>
          <p:cNvSpPr>
            <a:spLocks noGrp="1"/>
          </p:cNvSpPr>
          <p:nvPr>
            <p:ph type="body" sz="half" idx="2"/>
          </p:nvPr>
        </p:nvSpPr>
        <p:spPr>
          <a:xfrm>
            <a:off x="381094" y="3733800"/>
            <a:ext cx="4015304" cy="2392363"/>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048000" y="6235607"/>
            <a:ext cx="1348398" cy="365125"/>
          </a:xfrm>
        </p:spPr>
        <p:txBody>
          <a:bodyPr/>
          <a:lstStyle>
            <a:lvl1pPr>
              <a:defRPr>
                <a:solidFill>
                  <a:schemeClr val="bg1"/>
                </a:solidFill>
              </a:defRPr>
            </a:lvl1pPr>
          </a:lstStyle>
          <a:p>
            <a:fld id="{8FE5E050-5A44-DE4C-A3C1-7163748BAF19}" type="datetimeFigureOut">
              <a:rPr lang="en-US" smtClean="0"/>
              <a:pPr/>
              <a:t>2/28/2017</a:t>
            </a:fld>
            <a:endParaRPr lang="en-US" dirty="0"/>
          </a:p>
        </p:txBody>
      </p:sp>
      <p:sp>
        <p:nvSpPr>
          <p:cNvPr id="6" name="Footer Placeholder 5"/>
          <p:cNvSpPr>
            <a:spLocks noGrp="1"/>
          </p:cNvSpPr>
          <p:nvPr>
            <p:ph type="ftr" sz="quarter" idx="11"/>
          </p:nvPr>
        </p:nvSpPr>
        <p:spPr>
          <a:xfrm>
            <a:off x="381095" y="6235607"/>
            <a:ext cx="2590705" cy="365125"/>
          </a:xfrm>
        </p:spPr>
        <p:txBody>
          <a:bodyPr/>
          <a:lstStyle>
            <a:lvl1pPr>
              <a:defRPr>
                <a:solidFill>
                  <a:schemeClr val="bg1"/>
                </a:solidFill>
              </a:defRPr>
            </a:lvl1pPr>
          </a:lstStyle>
          <a:p>
            <a:endParaRPr lang="en-US" dirty="0"/>
          </a:p>
        </p:txBody>
      </p:sp>
      <p:sp>
        <p:nvSpPr>
          <p:cNvPr id="7" name="Slide Number Placeholder 6"/>
          <p:cNvSpPr>
            <a:spLocks noGrp="1"/>
          </p:cNvSpPr>
          <p:nvPr>
            <p:ph type="sldNum" sz="quarter" idx="12"/>
          </p:nvPr>
        </p:nvSpPr>
        <p:spPr/>
        <p:txBody>
          <a:bodyPr/>
          <a:lstStyle/>
          <a:p>
            <a:fld id="{FDBE7EB5-F4E6-D84C-B21D-0CF8AEC5AE50}" type="slidenum">
              <a:rPr lang="en-US" smtClean="0"/>
              <a:pPr/>
              <a:t>‹#›</a:t>
            </a:fld>
            <a:endParaRPr lang="en-US" dirty="0"/>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dirty="0">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1" name="Rectangle 10"/>
          <p:cNvSpPr/>
          <p:nvPr/>
        </p:nvSpPr>
        <p:spPr>
          <a:xfrm>
            <a:off x="4624388" y="4534726"/>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2" name="Picture Placeholder 12"/>
          <p:cNvSpPr>
            <a:spLocks noGrp="1"/>
          </p:cNvSpPr>
          <p:nvPr>
            <p:ph type="pic" sz="quarter" idx="13"/>
          </p:nvPr>
        </p:nvSpPr>
        <p:spPr>
          <a:xfrm>
            <a:off x="4624388" y="228600"/>
            <a:ext cx="2057400" cy="2039112"/>
          </a:xfrm>
        </p:spPr>
        <p:txBody>
          <a:bodyPr/>
          <a:lstStyle>
            <a:lvl1pPr>
              <a:buNone/>
              <a:defRPr/>
            </a:lvl1pPr>
          </a:lstStyle>
          <a:p>
            <a:r>
              <a:rPr lang="en-US" dirty="0"/>
              <a:t>Click icon to add picture</a:t>
            </a:r>
            <a:endParaRPr dirty="0"/>
          </a:p>
        </p:txBody>
      </p:sp>
      <p:sp>
        <p:nvSpPr>
          <p:cNvPr id="13" name="Picture Placeholder 12"/>
          <p:cNvSpPr>
            <a:spLocks noGrp="1"/>
          </p:cNvSpPr>
          <p:nvPr>
            <p:ph type="pic" sz="quarter" idx="14"/>
          </p:nvPr>
        </p:nvSpPr>
        <p:spPr>
          <a:xfrm>
            <a:off x="4624388" y="2381663"/>
            <a:ext cx="2057400" cy="2039112"/>
          </a:xfrm>
        </p:spPr>
        <p:txBody>
          <a:bodyPr/>
          <a:lstStyle>
            <a:lvl1pPr>
              <a:buNone/>
              <a:defRPr/>
            </a:lvl1pPr>
          </a:lstStyle>
          <a:p>
            <a:r>
              <a:rPr lang="en-US" dirty="0"/>
              <a:t>Click icon to add picture</a:t>
            </a:r>
            <a:endParaRPr dirty="0"/>
          </a:p>
        </p:txBody>
      </p:sp>
      <p:sp>
        <p:nvSpPr>
          <p:cNvPr id="14" name="Picture Placeholder 12"/>
          <p:cNvSpPr>
            <a:spLocks noGrp="1"/>
          </p:cNvSpPr>
          <p:nvPr>
            <p:ph type="pic" sz="quarter" idx="15"/>
          </p:nvPr>
        </p:nvSpPr>
        <p:spPr>
          <a:xfrm>
            <a:off x="6803136" y="2381662"/>
            <a:ext cx="2057400" cy="4187952"/>
          </a:xfrm>
        </p:spPr>
        <p:txBody>
          <a:bodyPr/>
          <a:lstStyle>
            <a:lvl1pPr>
              <a:buNone/>
              <a:defRPr/>
            </a:lvl1pPr>
          </a:lstStyle>
          <a:p>
            <a:r>
              <a:rPr lang="en-US" dirty="0"/>
              <a:t>Click icon to add picture</a:t>
            </a:r>
            <a:endParaRPr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s with Caption, Alt.">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Title 1"/>
          <p:cNvSpPr>
            <a:spLocks noGrp="1"/>
          </p:cNvSpPr>
          <p:nvPr>
            <p:ph type="title"/>
          </p:nvPr>
        </p:nvSpPr>
        <p:spPr>
          <a:xfrm>
            <a:off x="4953000" y="3124200"/>
            <a:ext cx="3108960" cy="871538"/>
          </a:xfrm>
        </p:spPr>
        <p:txBody>
          <a:bodyPr anchor="b">
            <a:normAutofit/>
          </a:bodyPr>
          <a:lstStyle>
            <a:lvl1pPr algn="l">
              <a:defRPr sz="2600" b="0"/>
            </a:lvl1pPr>
          </a:lstStyle>
          <a:p>
            <a:r>
              <a:rPr lang="en-US"/>
              <a:t>Click to edit Master title style</a:t>
            </a:r>
            <a:endParaRPr/>
          </a:p>
        </p:txBody>
      </p:sp>
      <p:sp>
        <p:nvSpPr>
          <p:cNvPr id="3" name="Picture Placeholder 2"/>
          <p:cNvSpPr>
            <a:spLocks noGrp="1"/>
          </p:cNvSpPr>
          <p:nvPr>
            <p:ph type="pic" idx="1"/>
          </p:nvPr>
        </p:nvSpPr>
        <p:spPr>
          <a:xfrm>
            <a:off x="277905" y="2365248"/>
            <a:ext cx="424011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dirty="0"/>
          </a:p>
        </p:txBody>
      </p:sp>
      <p:sp>
        <p:nvSpPr>
          <p:cNvPr id="4" name="Text Placeholder 3"/>
          <p:cNvSpPr>
            <a:spLocks noGrp="1"/>
          </p:cNvSpPr>
          <p:nvPr>
            <p:ph type="body" sz="half" idx="2"/>
          </p:nvPr>
        </p:nvSpPr>
        <p:spPr>
          <a:xfrm>
            <a:off x="4953000" y="3995737"/>
            <a:ext cx="3108960" cy="21478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8FE5E050-5A44-DE4C-A3C1-7163748BAF19}" type="datetimeFigureOut">
              <a:rPr lang="en-US" smtClean="0"/>
              <a:pPr/>
              <a:t>2/28/2017</a:t>
            </a:fld>
            <a:endParaRPr lang="en-US" dirty="0"/>
          </a:p>
        </p:txBody>
      </p:sp>
      <p:sp>
        <p:nvSpPr>
          <p:cNvPr id="6" name="Footer Placeholder 5"/>
          <p:cNvSpPr>
            <a:spLocks noGrp="1"/>
          </p:cNvSpPr>
          <p:nvPr>
            <p:ph type="ftr" sz="quarter" idx="11"/>
          </p:nvPr>
        </p:nvSpPr>
        <p:spPr>
          <a:xfrm>
            <a:off x="4191000" y="6423585"/>
            <a:ext cx="3005138" cy="365125"/>
          </a:xfrm>
        </p:spPr>
        <p:txBody>
          <a:bodyPr/>
          <a:lstStyle/>
          <a:p>
            <a:endParaRPr lang="en-US" dirty="0"/>
          </a:p>
        </p:txBody>
      </p:sp>
      <p:sp>
        <p:nvSpPr>
          <p:cNvPr id="7" name="Slide Number Placeholder 6"/>
          <p:cNvSpPr>
            <a:spLocks noGrp="1"/>
          </p:cNvSpPr>
          <p:nvPr>
            <p:ph type="sldNum" sz="quarter" idx="12"/>
          </p:nvPr>
        </p:nvSpPr>
        <p:spPr/>
        <p:txBody>
          <a:bodyPr/>
          <a:lstStyle/>
          <a:p>
            <a:fld id="{FDBE7EB5-F4E6-D84C-B21D-0CF8AEC5AE50}" type="slidenum">
              <a:rPr lang="en-US" smtClean="0"/>
              <a:pPr/>
              <a:t>‹#›</a:t>
            </a:fld>
            <a:endParaRPr lang="en-US" dirty="0"/>
          </a:p>
        </p:txBody>
      </p:sp>
      <p:sp>
        <p:nvSpPr>
          <p:cNvPr id="10" name="TextBox 9"/>
          <p:cNvSpPr txBox="1"/>
          <p:nvPr/>
        </p:nvSpPr>
        <p:spPr>
          <a:xfrm>
            <a:off x="4750361" y="3370730"/>
            <a:ext cx="220568" cy="369332"/>
          </a:xfrm>
          <a:prstGeom prst="rect">
            <a:avLst/>
          </a:prstGeom>
          <a:noFill/>
        </p:spPr>
        <p:txBody>
          <a:bodyPr wrap="square" lIns="0" tIns="0" rIns="0" bIns="0" rtlCol="0">
            <a:spAutoFit/>
          </a:bodyPr>
          <a:lstStyle/>
          <a:p>
            <a:r>
              <a:rPr sz="2400" b="1" baseline="0" dirty="0">
                <a:solidFill>
                  <a:schemeClr val="accent1">
                    <a:lumMod val="60000"/>
                    <a:lumOff val="40000"/>
                  </a:schemeClr>
                </a:solidFill>
              </a:rPr>
              <a:t>+ </a:t>
            </a:r>
          </a:p>
        </p:txBody>
      </p:sp>
      <p:sp>
        <p:nvSpPr>
          <p:cNvPr id="14" name="Picture Placeholder 12"/>
          <p:cNvSpPr>
            <a:spLocks noGrp="1"/>
          </p:cNvSpPr>
          <p:nvPr>
            <p:ph type="pic" sz="quarter" idx="13"/>
          </p:nvPr>
        </p:nvSpPr>
        <p:spPr>
          <a:xfrm>
            <a:off x="277905" y="228600"/>
            <a:ext cx="2057400" cy="2039112"/>
          </a:xfrm>
        </p:spPr>
        <p:txBody>
          <a:bodyPr/>
          <a:lstStyle>
            <a:lvl1pPr>
              <a:buNone/>
              <a:defRPr/>
            </a:lvl1pPr>
          </a:lstStyle>
          <a:p>
            <a:r>
              <a:rPr lang="en-US" dirty="0"/>
              <a:t>Click icon to add picture</a:t>
            </a:r>
            <a:endParaRPr dirty="0"/>
          </a:p>
        </p:txBody>
      </p:sp>
      <p:sp>
        <p:nvSpPr>
          <p:cNvPr id="15" name="Picture Placeholder 12"/>
          <p:cNvSpPr>
            <a:spLocks noGrp="1"/>
          </p:cNvSpPr>
          <p:nvPr>
            <p:ph type="pic" sz="quarter" idx="14"/>
          </p:nvPr>
        </p:nvSpPr>
        <p:spPr>
          <a:xfrm>
            <a:off x="2460625" y="228600"/>
            <a:ext cx="2057400" cy="2039112"/>
          </a:xfrm>
        </p:spPr>
        <p:txBody>
          <a:bodyPr/>
          <a:lstStyle>
            <a:lvl1pPr>
              <a:buNone/>
              <a:defRPr/>
            </a:lvl1pPr>
          </a:lstStyle>
          <a:p>
            <a:r>
              <a:rPr lang="en-US" dirty="0"/>
              <a:t>Click icon to add picture</a:t>
            </a:r>
            <a:endParaRPr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dirty="0">
                <a:solidFill>
                  <a:schemeClr val="accent1">
                    <a:lumMod val="60000"/>
                    <a:lumOff val="40000"/>
                  </a:schemeClr>
                </a:solidFill>
              </a:rPr>
              <a:t>+</a:t>
            </a:r>
          </a:p>
        </p:txBody>
      </p:sp>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8FE5E050-5A44-DE4C-A3C1-7163748BAF19}" type="datetimeFigureOut">
              <a:rPr lang="en-US" smtClean="0"/>
              <a:pPr/>
              <a:t>2/28/2017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BE7EB5-F4E6-D84C-B21D-0CF8AEC5AE50}"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Rectangle 6"/>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8FE5E050-5A44-DE4C-A3C1-7163748BAF19}" type="datetimeFigureOut">
              <a:rPr lang="en-US" smtClean="0"/>
              <a:pPr/>
              <a:t>2/28/2017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BE7EB5-F4E6-D84C-B21D-0CF8AEC5AE50}" type="slidenum">
              <a:rPr lang="en-US" smtClean="0"/>
              <a:pPr/>
              <a:t>‹#›</a:t>
            </a:fld>
            <a:endParaRPr lang="en-US" dirty="0"/>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dirty="0">
                <a:solidFill>
                  <a:schemeClr val="accent1">
                    <a:lumMod val="60000"/>
                    <a:lumOff val="40000"/>
                  </a:schemeClr>
                </a:solidFill>
              </a:rPr>
              <a:t>+</a:t>
            </a:r>
          </a:p>
        </p:txBody>
      </p:sp>
      <p:sp>
        <p:nvSpPr>
          <p:cNvPr id="10" name="Rectangle 9"/>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10" name="Rectangle 9"/>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Vertical Title 1"/>
          <p:cNvSpPr>
            <a:spLocks noGrp="1"/>
          </p:cNvSpPr>
          <p:nvPr>
            <p:ph type="title" orient="vert"/>
          </p:nvPr>
        </p:nvSpPr>
        <p:spPr>
          <a:xfrm>
            <a:off x="7995772" y="954742"/>
            <a:ext cx="681318" cy="5171422"/>
          </a:xfrm>
        </p:spPr>
        <p:txBody>
          <a:bodyPr vert="eaVert" anchor="t" anchorCtr="0"/>
          <a:lstStyle/>
          <a:p>
            <a:r>
              <a:rPr lang="en-US"/>
              <a:t>Click to edit Master title style</a:t>
            </a:r>
            <a:endParaRPr/>
          </a:p>
        </p:txBody>
      </p:sp>
      <p:sp>
        <p:nvSpPr>
          <p:cNvPr id="3" name="Vertical Text Placeholder 2"/>
          <p:cNvSpPr>
            <a:spLocks noGrp="1"/>
          </p:cNvSpPr>
          <p:nvPr>
            <p:ph type="body" orient="vert" idx="1"/>
          </p:nvPr>
        </p:nvSpPr>
        <p:spPr>
          <a:xfrm>
            <a:off x="457200" y="958756"/>
            <a:ext cx="6858000" cy="518486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8FE5E050-5A44-DE4C-A3C1-7163748BAF19}" type="datetimeFigureOut">
              <a:rPr lang="en-US" smtClean="0"/>
              <a:pPr/>
              <a:t>2/28/2017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BE7EB5-F4E6-D84C-B21D-0CF8AEC5AE50}" type="slidenum">
              <a:rPr lang="en-US" smtClean="0"/>
              <a:pPr/>
              <a:t>‹#›</a:t>
            </a:fld>
            <a:endParaRPr lang="en-US" dirty="0"/>
          </a:p>
        </p:txBody>
      </p:sp>
      <p:sp>
        <p:nvSpPr>
          <p:cNvPr id="9" name="TextBox 8"/>
          <p:cNvSpPr txBox="1"/>
          <p:nvPr/>
        </p:nvSpPr>
        <p:spPr>
          <a:xfrm rot="16200000">
            <a:off x="8593111" y="561668"/>
            <a:ext cx="260909" cy="553998"/>
          </a:xfrm>
          <a:prstGeom prst="rect">
            <a:avLst/>
          </a:prstGeom>
          <a:noFill/>
        </p:spPr>
        <p:txBody>
          <a:bodyPr wrap="square" lIns="0" tIns="0" rIns="0" bIns="0" rtlCol="0">
            <a:spAutoFit/>
          </a:bodyPr>
          <a:lstStyle/>
          <a:p>
            <a:r>
              <a:rPr sz="3600" b="1" dirty="0">
                <a:solidFill>
                  <a:schemeClr val="accent1">
                    <a:lumMod val="60000"/>
                    <a:lumOff val="40000"/>
                  </a:schemeClr>
                </a:solidFill>
              </a:rPr>
              <a: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Al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Title 1"/>
          <p:cNvSpPr>
            <a:spLocks noGrp="1"/>
          </p:cNvSpPr>
          <p:nvPr>
            <p:ph type="title"/>
          </p:nvPr>
        </p:nvSpPr>
        <p:spPr>
          <a:xfrm>
            <a:off x="498474" y="134471"/>
            <a:ext cx="7556313" cy="995082"/>
          </a:xfrm>
        </p:spPr>
        <p:txBody>
          <a:bodyPr anchor="b" anchorCtr="0"/>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8FE5E050-5A44-DE4C-A3C1-7163748BAF19}" type="datetimeFigureOut">
              <a:rPr lang="en-US" smtClean="0"/>
              <a:pPr/>
              <a:t>2/28/2017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BE7EB5-F4E6-D84C-B21D-0CF8AEC5AE50}" type="slidenum">
              <a:rPr lang="en-US" smtClean="0"/>
              <a:pPr/>
              <a:t>‹#›</a:t>
            </a:fld>
            <a:endParaRPr lang="en-US" dirty="0"/>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dirty="0">
                <a:solidFill>
                  <a:schemeClr val="accent1">
                    <a:lumMod val="60000"/>
                    <a:lumOff val="40000"/>
                  </a:schemeClr>
                </a:solidFill>
              </a:rPr>
              <a:t>+</a:t>
            </a:r>
          </a:p>
        </p:txBody>
      </p:sp>
      <p:sp>
        <p:nvSpPr>
          <p:cNvPr id="10" name="Text Placeholder 3"/>
          <p:cNvSpPr>
            <a:spLocks noGrp="1"/>
          </p:cNvSpPr>
          <p:nvPr>
            <p:ph type="body" sz="half" idx="2"/>
          </p:nvPr>
        </p:nvSpPr>
        <p:spPr>
          <a:xfrm>
            <a:off x="498518" y="1129553"/>
            <a:ext cx="7558960" cy="774700"/>
          </a:xfrm>
        </p:spPr>
        <p:txBody>
          <a:bodyPr vert="horz" lIns="91440" tIns="45720" rIns="91440" bIns="45720" rtlCol="0" anchor="t" anchorCtr="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with 2 Pictures">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8FE5E050-5A44-DE4C-A3C1-7163748BAF19}" type="datetimeFigureOut">
              <a:rPr lang="en-US" smtClean="0"/>
              <a:pPr/>
              <a:t>2/28/2017</a:t>
            </a:fld>
            <a:endParaRPr lang="en-US" dirty="0"/>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dirty="0"/>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3" name="Picture Placeholder 12"/>
          <p:cNvSpPr>
            <a:spLocks noGrp="1"/>
          </p:cNvSpPr>
          <p:nvPr>
            <p:ph type="pic" sz="quarter" idx="12"/>
          </p:nvPr>
        </p:nvSpPr>
        <p:spPr>
          <a:xfrm>
            <a:off x="4624388" y="228600"/>
            <a:ext cx="2057400" cy="2039112"/>
          </a:xfrm>
        </p:spPr>
        <p:txBody>
          <a:bodyPr/>
          <a:lstStyle>
            <a:lvl1pPr>
              <a:buNone/>
              <a:defRPr/>
            </a:lvl1pPr>
          </a:lstStyle>
          <a:p>
            <a:r>
              <a:rPr lang="en-US" dirty="0"/>
              <a:t>Click icon to add picture</a:t>
            </a:r>
            <a:endParaRPr dirty="0"/>
          </a:p>
        </p:txBody>
      </p:sp>
      <p:sp>
        <p:nvSpPr>
          <p:cNvPr id="14" name="Picture Placeholder 12"/>
          <p:cNvSpPr>
            <a:spLocks noGrp="1"/>
          </p:cNvSpPr>
          <p:nvPr>
            <p:ph type="pic" sz="quarter" idx="13"/>
          </p:nvPr>
        </p:nvSpPr>
        <p:spPr>
          <a:xfrm>
            <a:off x="6802438" y="2377440"/>
            <a:ext cx="2057400" cy="2039112"/>
          </a:xfrm>
        </p:spPr>
        <p:txBody>
          <a:bodyPr/>
          <a:lstStyle>
            <a:lvl1pPr>
              <a:buNone/>
              <a:defRPr/>
            </a:lvl1pPr>
          </a:lstStyle>
          <a:p>
            <a:r>
              <a:rPr lang="en-US" dirty="0"/>
              <a:t>Click icon to add picture</a:t>
            </a:r>
            <a:endParaRPr dirty="0"/>
          </a:p>
        </p:txBody>
      </p:sp>
      <p:sp>
        <p:nvSpPr>
          <p:cNvPr id="16" name="Text Placeholder 3"/>
          <p:cNvSpPr>
            <a:spLocks noGrp="1"/>
          </p:cNvSpPr>
          <p:nvPr>
            <p:ph type="body" sz="half" idx="2"/>
          </p:nvPr>
        </p:nvSpPr>
        <p:spPr>
          <a:xfrm>
            <a:off x="857250" y="1779494"/>
            <a:ext cx="3086100" cy="2040905"/>
          </a:xfrm>
        </p:spPr>
        <p:txBody>
          <a:bodyPr lIns="45720" tIns="45720" rIns="45720" anchor="t">
            <a:noAutofit/>
          </a:bodyPr>
          <a:lstStyle>
            <a:lvl1pPr marL="0" indent="0" algn="ctr">
              <a:buNone/>
              <a:defRPr sz="4600">
                <a:solidFill>
                  <a:schemeClr val="bg1"/>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dirty="0">
                <a:solidFill>
                  <a:schemeClr val="accent1">
                    <a:lumMod val="60000"/>
                    <a:lumOff val="40000"/>
                  </a:schemeClr>
                </a:solidFill>
              </a:rPr>
              <a: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658907" y="228600"/>
            <a:ext cx="820093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Title 1"/>
          <p:cNvSpPr>
            <a:spLocks noGrp="1"/>
          </p:cNvSpPr>
          <p:nvPr>
            <p:ph type="title"/>
          </p:nvPr>
        </p:nvSpPr>
        <p:spPr>
          <a:xfrm>
            <a:off x="2286000" y="3124200"/>
            <a:ext cx="5638800" cy="1362075"/>
          </a:xfrm>
        </p:spPr>
        <p:txBody>
          <a:bodyPr anchor="b" anchorCtr="0">
            <a:normAutofit/>
          </a:bodyPr>
          <a:lstStyle>
            <a:lvl1pPr algn="l">
              <a:defRPr sz="3200" b="0" cap="none" baseline="0">
                <a:solidFill>
                  <a:schemeClr val="bg1"/>
                </a:solidFill>
              </a:defRPr>
            </a:lvl1pPr>
          </a:lstStyle>
          <a:p>
            <a:r>
              <a:rPr lang="en-US"/>
              <a:t>Click to edit Master title style</a:t>
            </a:r>
            <a:endParaRPr/>
          </a:p>
        </p:txBody>
      </p:sp>
      <p:sp>
        <p:nvSpPr>
          <p:cNvPr id="3" name="Text Placeholder 2"/>
          <p:cNvSpPr>
            <a:spLocks noGrp="1"/>
          </p:cNvSpPr>
          <p:nvPr>
            <p:ph type="body" idx="1"/>
          </p:nvPr>
        </p:nvSpPr>
        <p:spPr>
          <a:xfrm>
            <a:off x="2286000" y="4495800"/>
            <a:ext cx="5638800" cy="1500187"/>
          </a:xfrm>
        </p:spPr>
        <p:txBody>
          <a:bodyPr anchor="t" anchorCtr="0">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58906" y="6248774"/>
            <a:ext cx="1474694" cy="365125"/>
          </a:xfrm>
        </p:spPr>
        <p:txBody>
          <a:bodyPr/>
          <a:lstStyle>
            <a:lvl1pPr algn="l">
              <a:defRPr>
                <a:solidFill>
                  <a:schemeClr val="bg1"/>
                </a:solidFill>
              </a:defRPr>
            </a:lvl1pPr>
          </a:lstStyle>
          <a:p>
            <a:fld id="{B77F108C-2518-4D60-9FAF-6346FD9D7826}" type="datetime1">
              <a:rPr lang="en-US" smtClean="0"/>
              <a:pPr/>
              <a:t>2/28/2017</a:t>
            </a:fld>
            <a:endParaRPr lang="en-US" dirty="0"/>
          </a:p>
        </p:txBody>
      </p:sp>
      <p:sp>
        <p:nvSpPr>
          <p:cNvPr id="5" name="Footer Placeholder 4"/>
          <p:cNvSpPr>
            <a:spLocks noGrp="1"/>
          </p:cNvSpPr>
          <p:nvPr>
            <p:ph type="ftr" sz="quarter" idx="11"/>
          </p:nvPr>
        </p:nvSpPr>
        <p:spPr>
          <a:xfrm>
            <a:off x="2286000" y="6248774"/>
            <a:ext cx="5638800" cy="365125"/>
          </a:xfrm>
        </p:spPr>
        <p:txBody>
          <a:bodyPr/>
          <a:lstStyle>
            <a:lvl1pPr>
              <a:defRPr>
                <a:solidFill>
                  <a:schemeClr val="bg1"/>
                </a:solidFill>
              </a:defRPr>
            </a:lvl1pPr>
          </a:lstStyle>
          <a:p>
            <a:r>
              <a:rPr lang="en-US" dirty="0"/>
              <a:t>
              </a:t>
            </a:r>
          </a:p>
        </p:txBody>
      </p:sp>
      <p:sp>
        <p:nvSpPr>
          <p:cNvPr id="6" name="Slide Number Placeholder 5"/>
          <p:cNvSpPr>
            <a:spLocks noGrp="1"/>
          </p:cNvSpPr>
          <p:nvPr>
            <p:ph type="sldNum" sz="quarter" idx="12"/>
          </p:nvPr>
        </p:nvSpPr>
        <p:spPr>
          <a:xfrm>
            <a:off x="8305800" y="6248774"/>
            <a:ext cx="554038" cy="365125"/>
          </a:xfrm>
        </p:spPr>
        <p:txBody>
          <a:bodyPr/>
          <a:lstStyle/>
          <a:p>
            <a:fld id="{8AF02B71-8991-4516-A01E-F1A9ACD28BDC}" type="slidenum">
              <a:rPr lang="en-US" smtClean="0"/>
              <a:pPr/>
              <a:t>‹#›</a:t>
            </a:fld>
            <a:endParaRPr lang="en-US" dirty="0"/>
          </a:p>
        </p:txBody>
      </p:sp>
      <p:sp>
        <p:nvSpPr>
          <p:cNvPr id="8" name="TextBox 7"/>
          <p:cNvSpPr txBox="1"/>
          <p:nvPr/>
        </p:nvSpPr>
        <p:spPr>
          <a:xfrm>
            <a:off x="2003612" y="3110754"/>
            <a:ext cx="260909" cy="615553"/>
          </a:xfrm>
          <a:prstGeom prst="rect">
            <a:avLst/>
          </a:prstGeom>
          <a:noFill/>
        </p:spPr>
        <p:txBody>
          <a:bodyPr wrap="square" lIns="0" tIns="0" rIns="0" bIns="0" rtlCol="0">
            <a:spAutoFit/>
          </a:bodyPr>
          <a:lstStyle/>
          <a:p>
            <a:r>
              <a:rPr sz="4000" b="1" dirty="0">
                <a:solidFill>
                  <a:schemeClr val="accent1">
                    <a:lumMod val="60000"/>
                    <a:lumOff val="40000"/>
                  </a:schemeClr>
                </a:solidFill>
              </a:rPr>
              <a:t>+</a:t>
            </a:r>
          </a:p>
        </p:txBody>
      </p:sp>
      <p:sp>
        <p:nvSpPr>
          <p:cNvPr id="9" name="Rectangle 8"/>
          <p:cNvSpPr/>
          <p:nvPr/>
        </p:nvSpPr>
        <p:spPr>
          <a:xfrm>
            <a:off x="285750" y="228600"/>
            <a:ext cx="212725"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11" name="Rectangle 10"/>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2" name="Rectangle 11"/>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dirty="0">
                <a:solidFill>
                  <a:schemeClr val="accent1">
                    <a:lumMod val="60000"/>
                    <a:lumOff val="40000"/>
                  </a:schemeClr>
                </a:solidFill>
              </a:rPr>
              <a:t>+</a:t>
            </a:r>
          </a:p>
        </p:txBody>
      </p:sp>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439987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8FE5E050-5A44-DE4C-A3C1-7163748BAF19}" type="datetimeFigureOut">
              <a:rPr lang="en-US" smtClean="0"/>
              <a:pPr/>
              <a:t>2/28/2017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DBE7EB5-F4E6-D84C-B21D-0CF8AEC5AE5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Rectangle 9"/>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2" name="TextBox 11"/>
          <p:cNvSpPr txBox="1"/>
          <p:nvPr/>
        </p:nvSpPr>
        <p:spPr>
          <a:xfrm>
            <a:off x="223185" y="228600"/>
            <a:ext cx="260909" cy="553998"/>
          </a:xfrm>
          <a:prstGeom prst="rect">
            <a:avLst/>
          </a:prstGeom>
          <a:noFill/>
        </p:spPr>
        <p:txBody>
          <a:bodyPr wrap="square" lIns="0" tIns="0" rIns="0" bIns="0" rtlCol="0">
            <a:spAutoFit/>
          </a:bodyPr>
          <a:lstStyle/>
          <a:p>
            <a:r>
              <a:rPr sz="3600" b="1" dirty="0">
                <a:solidFill>
                  <a:schemeClr val="accent1">
                    <a:lumMod val="60000"/>
                    <a:lumOff val="40000"/>
                  </a:schemeClr>
                </a:solidFill>
              </a:rPr>
              <a:t>+</a:t>
            </a:r>
          </a:p>
        </p:txBody>
      </p:sp>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4" name="Content Placeholder 3"/>
          <p:cNvSpPr>
            <a:spLocks noGrp="1"/>
          </p:cNvSpPr>
          <p:nvPr>
            <p:ph sz="half" idx="2"/>
          </p:nvPr>
        </p:nvSpPr>
        <p:spPr>
          <a:xfrm>
            <a:off x="497541"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Content Placeholder 5"/>
          <p:cNvSpPr>
            <a:spLocks noGrp="1"/>
          </p:cNvSpPr>
          <p:nvPr>
            <p:ph sz="quarter" idx="4"/>
          </p:nvPr>
        </p:nvSpPr>
        <p:spPr>
          <a:xfrm>
            <a:off x="4399878"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8FE5E050-5A44-DE4C-A3C1-7163748BAF19}" type="datetimeFigureOut">
              <a:rPr lang="en-US" smtClean="0"/>
              <a:pPr/>
              <a:t>2/28/2017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DBE7EB5-F4E6-D84C-B21D-0CF8AEC5AE50}" type="slidenum">
              <a:rPr lang="en-US" smtClean="0"/>
              <a:pPr/>
              <a:t>‹#›</a:t>
            </a:fld>
            <a:endParaRPr lang="en-US" dirty="0"/>
          </a:p>
        </p:txBody>
      </p:sp>
      <p:sp>
        <p:nvSpPr>
          <p:cNvPr id="3" name="Text Placeholder 2"/>
          <p:cNvSpPr>
            <a:spLocks noGrp="1"/>
          </p:cNvSpPr>
          <p:nvPr>
            <p:ph type="body" idx="1"/>
          </p:nvPr>
        </p:nvSpPr>
        <p:spPr>
          <a:xfrm>
            <a:off x="497541" y="2070847"/>
            <a:ext cx="3657600" cy="322729"/>
          </a:xfrm>
          <a:prstGeom prst="rect">
            <a:avLst/>
          </a:prstGeom>
          <a:solidFill>
            <a:schemeClr val="accent3"/>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399878" y="2070847"/>
            <a:ext cx="3657600" cy="322729"/>
          </a:xfrm>
          <a:prstGeom prst="rect">
            <a:avLst/>
          </a:prstGeom>
          <a:solidFill>
            <a:schemeClr val="accent3">
              <a:lumMod val="60000"/>
              <a:lumOff val="40000"/>
            </a:schemeClr>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dirty="0">
                <a:solidFill>
                  <a:schemeClr val="accent1">
                    <a:lumMod val="60000"/>
                    <a:lumOff val="40000"/>
                  </a:schemeClr>
                </a:solidFill>
              </a:rPr>
              <a:t>+</a:t>
            </a:r>
          </a:p>
        </p:txBody>
      </p:sp>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498517" y="1985963"/>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8FE5E050-5A44-DE4C-A3C1-7163748BAF19}" type="datetimeFigureOut">
              <a:rPr lang="en-US" smtClean="0"/>
              <a:pPr/>
              <a:t>2/28/2017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Content Placeholder 2"/>
          <p:cNvSpPr>
            <a:spLocks noGrp="1"/>
          </p:cNvSpPr>
          <p:nvPr>
            <p:ph sz="half" idx="14"/>
          </p:nvPr>
        </p:nvSpPr>
        <p:spPr>
          <a:xfrm>
            <a:off x="498517" y="4164965"/>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14" name="Rectangle 13"/>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5" name="Slide Number Placeholder 6"/>
          <p:cNvSpPr>
            <a:spLocks noGrp="1"/>
          </p:cNvSpPr>
          <p:nvPr>
            <p:ph type="sldNum" sz="quarter" idx="12"/>
          </p:nvPr>
        </p:nvSpPr>
        <p:spPr>
          <a:xfrm>
            <a:off x="8305800" y="242234"/>
            <a:ext cx="554038" cy="365125"/>
          </a:xfrm>
        </p:spPr>
        <p:txBody>
          <a:bodyPr/>
          <a:lstStyle/>
          <a:p>
            <a:fld id="{FDBE7EB5-F4E6-D84C-B21D-0CF8AEC5AE50}"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dirty="0">
                <a:solidFill>
                  <a:schemeClr val="accent1">
                    <a:lumMod val="60000"/>
                    <a:lumOff val="40000"/>
                  </a:schemeClr>
                </a:solidFill>
              </a:rPr>
              <a:t>+</a:t>
            </a:r>
          </a:p>
        </p:txBody>
      </p:sp>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8FE5E050-5A44-DE4C-A3C1-7163748BAF19}" type="datetimeFigureOut">
              <a:rPr lang="en-US" smtClean="0"/>
              <a:pPr/>
              <a:t>2/28/2017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DBE7EB5-F4E6-D84C-B21D-0CF8AEC5AE50}" type="slidenum">
              <a:rPr lang="en-US" smtClean="0"/>
              <a:pPr/>
              <a:t>‹#›</a:t>
            </a:fld>
            <a:endParaRPr lang="en-US" dirty="0"/>
          </a:p>
        </p:txBody>
      </p:sp>
      <p:sp>
        <p:nvSpPr>
          <p:cNvPr id="11" name="Content Placeholder 2"/>
          <p:cNvSpPr>
            <a:spLocks noGrp="1"/>
          </p:cNvSpPr>
          <p:nvPr>
            <p:ph sz="half" idx="15"/>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13"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4" y="484094"/>
            <a:ext cx="7556313" cy="1116106"/>
          </a:xfrm>
          <a:prstGeom prst="rect">
            <a:avLst/>
          </a:prstGeom>
        </p:spPr>
        <p:txBody>
          <a:bodyPr vert="horz" lIns="91440" tIns="45720" rIns="91440" bIns="45720" rtlCol="0" anchor="t" anchorCtr="0">
            <a:noAutofit/>
          </a:bodyPr>
          <a:lstStyle/>
          <a:p>
            <a:r>
              <a:rPr lang="en-US"/>
              <a:t>Click to edit Master title style</a:t>
            </a:r>
            <a:endParaRPr/>
          </a:p>
        </p:txBody>
      </p:sp>
      <p:sp>
        <p:nvSpPr>
          <p:cNvPr id="3" name="Text Placeholder 2"/>
          <p:cNvSpPr>
            <a:spLocks noGrp="1"/>
          </p:cNvSpPr>
          <p:nvPr>
            <p:ph type="body" idx="1"/>
          </p:nvPr>
        </p:nvSpPr>
        <p:spPr>
          <a:xfrm>
            <a:off x="498474" y="1981200"/>
            <a:ext cx="7556313" cy="4144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6795247" y="6423585"/>
            <a:ext cx="2133600" cy="365125"/>
          </a:xfrm>
          <a:prstGeom prst="rect">
            <a:avLst/>
          </a:prstGeom>
        </p:spPr>
        <p:txBody>
          <a:bodyPr vert="horz" lIns="91440" tIns="45720" rIns="91440" bIns="45720" rtlCol="0" anchor="ctr"/>
          <a:lstStyle>
            <a:lvl1pPr algn="r">
              <a:defRPr sz="1100">
                <a:solidFill>
                  <a:schemeClr val="tx1">
                    <a:lumMod val="65000"/>
                    <a:lumOff val="35000"/>
                  </a:schemeClr>
                </a:solidFill>
              </a:defRPr>
            </a:lvl1pPr>
          </a:lstStyle>
          <a:p>
            <a:fld id="{8FE5E050-5A44-DE4C-A3C1-7163748BAF19}" type="datetimeFigureOut">
              <a:rPr lang="en-US" smtClean="0"/>
              <a:pPr/>
              <a:t>2/28/2017</a:t>
            </a:fld>
            <a:endParaRPr lang="en-US" dirty="0"/>
          </a:p>
        </p:txBody>
      </p:sp>
      <p:sp>
        <p:nvSpPr>
          <p:cNvPr id="5" name="Footer Placeholder 4"/>
          <p:cNvSpPr>
            <a:spLocks noGrp="1"/>
          </p:cNvSpPr>
          <p:nvPr>
            <p:ph type="ftr" sz="quarter" idx="3"/>
          </p:nvPr>
        </p:nvSpPr>
        <p:spPr>
          <a:xfrm>
            <a:off x="201706" y="6423585"/>
            <a:ext cx="6122894"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400">
                <a:solidFill>
                  <a:schemeClr val="bg1"/>
                </a:solidFill>
              </a:defRPr>
            </a:lvl1pPr>
          </a:lstStyle>
          <a:p>
            <a:fld id="{FDBE7EB5-F4E6-D84C-B21D-0CF8AEC5AE50}"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843" r:id="rId1"/>
    <p:sldLayoutId id="2147483844" r:id="rId2"/>
    <p:sldLayoutId id="2147483845" r:id="rId3"/>
    <p:sldLayoutId id="2147483846" r:id="rId4"/>
    <p:sldLayoutId id="2147483847" r:id="rId5"/>
    <p:sldLayoutId id="2147483848" r:id="rId6"/>
    <p:sldLayoutId id="2147483849" r:id="rId7"/>
    <p:sldLayoutId id="2147483850" r:id="rId8"/>
    <p:sldLayoutId id="2147483851" r:id="rId9"/>
    <p:sldLayoutId id="2147483852" r:id="rId10"/>
    <p:sldLayoutId id="2147483853" r:id="rId11"/>
    <p:sldLayoutId id="2147483854" r:id="rId12"/>
    <p:sldLayoutId id="2147483855" r:id="rId13"/>
    <p:sldLayoutId id="2147483856" r:id="rId14"/>
    <p:sldLayoutId id="2147483857" r:id="rId15"/>
    <p:sldLayoutId id="2147483858" r:id="rId16"/>
    <p:sldLayoutId id="2147483859" r:id="rId17"/>
    <p:sldLayoutId id="2147483860" r:id="rId18"/>
    <p:sldLayoutId id="2147483861" r:id="rId19"/>
    <p:sldLayoutId id="2147483862" r:id="rId20"/>
  </p:sldLayoutIdLst>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accent1"/>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hyperlink" Target="mailto:cpowers@naseo.org" TargetMode="External"/><Relationship Id="rId2" Type="http://schemas.openxmlformats.org/officeDocument/2006/relationships/notesSlide" Target="../notesSlides/notesSlide23.xml"/><Relationship Id="rId1" Type="http://schemas.openxmlformats.org/officeDocument/2006/relationships/slideLayout" Target="../slideLayouts/slideLayout6.xml"/><Relationship Id="rId4" Type="http://schemas.openxmlformats.org/officeDocument/2006/relationships/hyperlink" Target="http://www.naseo.org/irev"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www.electrifyamerica.com/" TargetMode="External"/><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782330" y="228546"/>
            <a:ext cx="2281224" cy="213841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354913" y="4639095"/>
            <a:ext cx="8708641" cy="1098763"/>
          </a:xfrm>
        </p:spPr>
        <p:txBody>
          <a:bodyPr>
            <a:noAutofit/>
          </a:bodyPr>
          <a:lstStyle/>
          <a:p>
            <a:r>
              <a:rPr lang="en-US" b="1" dirty="0" smtClean="0">
                <a:latin typeface="Calibri" panose="020F0502020204030204" pitchFamily="34" charset="0"/>
                <a:cs typeface="Calibri Light"/>
              </a:rPr>
              <a:t>Volkswagen Settlement – Overview and Opportunities for State Energy Officials</a:t>
            </a:r>
            <a:endParaRPr lang="en-US" b="1" dirty="0">
              <a:solidFill>
                <a:schemeClr val="accent1">
                  <a:lumMod val="75000"/>
                </a:schemeClr>
              </a:solidFill>
              <a:latin typeface="Calibri" panose="020F0502020204030204" pitchFamily="34" charset="0"/>
              <a:cs typeface="Calibri Light"/>
            </a:endParaRPr>
          </a:p>
        </p:txBody>
      </p:sp>
      <p:pic>
        <p:nvPicPr>
          <p:cNvPr id="7" name="Picture 6"/>
          <p:cNvPicPr>
            <a:picLocks noChangeAspect="1"/>
          </p:cNvPicPr>
          <p:nvPr/>
        </p:nvPicPr>
        <p:blipFill rotWithShape="1">
          <a:blip r:embed="rId3">
            <a:extLst>
              <a:ext uri="{28A0092B-C50C-407E-A947-70E740481C1C}">
                <a14:useLocalDpi xmlns:a14="http://schemas.microsoft.com/office/drawing/2010/main" val="0"/>
              </a:ext>
            </a:extLst>
          </a:blip>
          <a:srcRect r="14464"/>
          <a:stretch/>
        </p:blipFill>
        <p:spPr>
          <a:xfrm>
            <a:off x="4620015" y="228546"/>
            <a:ext cx="2064936" cy="2037575"/>
          </a:xfrm>
          <a:prstGeom prst="rect">
            <a:avLst/>
          </a:prstGeom>
        </p:spPr>
      </p:pic>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18817" y="533346"/>
            <a:ext cx="2344737" cy="1532521"/>
          </a:xfrm>
          <a:prstGeom prst="rect">
            <a:avLst/>
          </a:prstGeom>
        </p:spPr>
      </p:pic>
      <p:pic>
        <p:nvPicPr>
          <p:cNvPr id="12" name="Picture 11"/>
          <p:cNvPicPr>
            <a:picLocks noChangeAspect="1"/>
          </p:cNvPicPr>
          <p:nvPr/>
        </p:nvPicPr>
        <p:blipFill>
          <a:blip r:embed="rId5"/>
          <a:stretch>
            <a:fillRect/>
          </a:stretch>
        </p:blipFill>
        <p:spPr>
          <a:xfrm>
            <a:off x="6782330" y="2366963"/>
            <a:ext cx="2281224" cy="2043210"/>
          </a:xfrm>
          <a:prstGeom prst="rect">
            <a:avLst/>
          </a:prstGeom>
        </p:spPr>
      </p:pic>
      <p:pic>
        <p:nvPicPr>
          <p:cNvPr id="10" name="Picture 9" descr="building.JPG"/>
          <p:cNvPicPr>
            <a:picLocks noChangeAspect="1"/>
          </p:cNvPicPr>
          <p:nvPr/>
        </p:nvPicPr>
        <p:blipFill rotWithShape="1">
          <a:blip r:embed="rId6"/>
          <a:srcRect l="1307" t="17723" r="32492" b="14769"/>
          <a:stretch/>
        </p:blipFill>
        <p:spPr>
          <a:xfrm>
            <a:off x="4627266" y="2366963"/>
            <a:ext cx="2049342" cy="2089802"/>
          </a:xfrm>
          <a:prstGeom prst="rect">
            <a:avLst/>
          </a:prstGeom>
        </p:spPr>
      </p:pic>
      <p:sp>
        <p:nvSpPr>
          <p:cNvPr id="4" name="Rectangle 3"/>
          <p:cNvSpPr/>
          <p:nvPr/>
        </p:nvSpPr>
        <p:spPr>
          <a:xfrm>
            <a:off x="419100" y="5760719"/>
            <a:ext cx="4572000" cy="923330"/>
          </a:xfrm>
          <a:prstGeom prst="rect">
            <a:avLst/>
          </a:prstGeom>
        </p:spPr>
        <p:txBody>
          <a:bodyPr>
            <a:spAutoFit/>
          </a:bodyPr>
          <a:lstStyle/>
          <a:p>
            <a:endParaRPr lang="en-US" b="1" dirty="0" smtClean="0">
              <a:solidFill>
                <a:schemeClr val="tx1">
                  <a:lumMod val="50000"/>
                  <a:lumOff val="50000"/>
                </a:schemeClr>
              </a:solidFill>
              <a:latin typeface="Calibri Light"/>
              <a:cs typeface="Calibri Light"/>
            </a:endParaRPr>
          </a:p>
          <a:p>
            <a:r>
              <a:rPr lang="en-US" b="1" dirty="0" smtClean="0">
                <a:solidFill>
                  <a:schemeClr val="tx1">
                    <a:lumMod val="50000"/>
                    <a:lumOff val="50000"/>
                  </a:schemeClr>
                </a:solidFill>
                <a:latin typeface="Calibri Light"/>
                <a:cs typeface="Calibri Light"/>
              </a:rPr>
              <a:t>National </a:t>
            </a:r>
            <a:r>
              <a:rPr lang="en-US" b="1" dirty="0">
                <a:solidFill>
                  <a:schemeClr val="tx1">
                    <a:lumMod val="50000"/>
                    <a:lumOff val="50000"/>
                  </a:schemeClr>
                </a:solidFill>
                <a:latin typeface="Calibri Light"/>
                <a:cs typeface="Calibri Light"/>
              </a:rPr>
              <a:t>Association of State Energy Officials</a:t>
            </a:r>
            <a:br>
              <a:rPr lang="en-US" b="1" dirty="0">
                <a:solidFill>
                  <a:schemeClr val="tx1">
                    <a:lumMod val="50000"/>
                    <a:lumOff val="50000"/>
                  </a:schemeClr>
                </a:solidFill>
                <a:latin typeface="Calibri Light"/>
                <a:cs typeface="Calibri Light"/>
              </a:rPr>
            </a:br>
            <a:endParaRPr lang="en-US" dirty="0"/>
          </a:p>
        </p:txBody>
      </p:sp>
    </p:spTree>
    <p:extLst>
      <p:ext uri="{BB962C8B-B14F-4D97-AF65-F5344CB8AC3E}">
        <p14:creationId xmlns:p14="http://schemas.microsoft.com/office/powerpoint/2010/main" val="3315580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31"/>
          <p:cNvSpPr>
            <a:spLocks noGrp="1"/>
          </p:cNvSpPr>
          <p:nvPr>
            <p:ph type="title"/>
          </p:nvPr>
        </p:nvSpPr>
        <p:spPr>
          <a:xfrm>
            <a:off x="498475" y="256659"/>
            <a:ext cx="6423025" cy="1061602"/>
          </a:xfrm>
        </p:spPr>
        <p:txBody>
          <a:bodyPr/>
          <a:lstStyle/>
          <a:p>
            <a:r>
              <a:rPr lang="en-US" sz="2800" dirty="0" smtClean="0">
                <a:cs typeface="Calibri"/>
              </a:rPr>
              <a:t>Environmental Mitigation Trust:</a:t>
            </a:r>
            <a:br>
              <a:rPr lang="en-US" sz="2800" dirty="0" smtClean="0">
                <a:cs typeface="Calibri"/>
              </a:rPr>
            </a:br>
            <a:r>
              <a:rPr lang="en-US" sz="2800" dirty="0" smtClean="0">
                <a:cs typeface="Calibri"/>
              </a:rPr>
              <a:t>Beneficiary Mitigation Plan</a:t>
            </a:r>
            <a:endParaRPr lang="en-US" sz="2800" dirty="0">
              <a:cs typeface="Calibri"/>
            </a:endParaRPr>
          </a:p>
        </p:txBody>
      </p:sp>
      <p:sp>
        <p:nvSpPr>
          <p:cNvPr id="33" name="Content Placeholder 32"/>
          <p:cNvSpPr>
            <a:spLocks noGrp="1"/>
          </p:cNvSpPr>
          <p:nvPr>
            <p:ph sz="half" idx="1"/>
          </p:nvPr>
        </p:nvSpPr>
        <p:spPr>
          <a:xfrm>
            <a:off x="-76200" y="1600199"/>
            <a:ext cx="8356600" cy="5156201"/>
          </a:xfrm>
          <a:ln>
            <a:noFill/>
          </a:ln>
        </p:spPr>
        <p:txBody>
          <a:bodyPr>
            <a:normAutofit/>
          </a:bodyPr>
          <a:lstStyle/>
          <a:p>
            <a:pPr lvl="1" fontAlgn="base">
              <a:spcBef>
                <a:spcPts val="0"/>
              </a:spcBef>
              <a:spcAft>
                <a:spcPts val="600"/>
              </a:spcAft>
            </a:pPr>
            <a:r>
              <a:rPr lang="en-US" sz="2000" dirty="0" smtClean="0">
                <a:solidFill>
                  <a:schemeClr val="accent1"/>
                </a:solidFill>
                <a:latin typeface="Calibri" panose="020F0502020204030204" pitchFamily="34" charset="0"/>
              </a:rPr>
              <a:t>After being designated a beneficiary, states must submit a high-level Beneficiary Mitigation Plan that summarizes how the funds will be spent.</a:t>
            </a:r>
            <a:r>
              <a:rPr lang="en-US" sz="2000" b="1" dirty="0">
                <a:solidFill>
                  <a:schemeClr val="accent1"/>
                </a:solidFill>
                <a:latin typeface="Calibri" panose="020F0502020204030204" pitchFamily="34" charset="0"/>
              </a:rPr>
              <a:t> </a:t>
            </a:r>
            <a:r>
              <a:rPr lang="en-US" sz="2000" dirty="0" smtClean="0">
                <a:solidFill>
                  <a:schemeClr val="accent1"/>
                </a:solidFill>
                <a:latin typeface="Calibri" panose="020F0502020204030204" pitchFamily="34" charset="0"/>
              </a:rPr>
              <a:t>Plans should address:</a:t>
            </a:r>
          </a:p>
          <a:p>
            <a:pPr lvl="3" fontAlgn="base">
              <a:spcBef>
                <a:spcPts val="0"/>
              </a:spcBef>
              <a:spcAft>
                <a:spcPts val="600"/>
              </a:spcAft>
            </a:pPr>
            <a:r>
              <a:rPr lang="en-US" dirty="0" smtClean="0">
                <a:solidFill>
                  <a:schemeClr val="accent1"/>
                </a:solidFill>
                <a:latin typeface="Calibri" panose="020F0502020204030204" pitchFamily="34" charset="0"/>
              </a:rPr>
              <a:t>Overall goal for the use of the funds;</a:t>
            </a:r>
          </a:p>
          <a:p>
            <a:pPr lvl="3" fontAlgn="base">
              <a:spcBef>
                <a:spcPts val="0"/>
              </a:spcBef>
              <a:spcAft>
                <a:spcPts val="600"/>
              </a:spcAft>
            </a:pPr>
            <a:r>
              <a:rPr lang="en-US" dirty="0" smtClean="0">
                <a:solidFill>
                  <a:schemeClr val="accent1"/>
                </a:solidFill>
                <a:latin typeface="Calibri" panose="020F0502020204030204" pitchFamily="34" charset="0"/>
              </a:rPr>
              <a:t>Categories of anticipated eligible mitigation actions, and preliminary assessment of the percentages of funds anticipated to be used for each type of action;</a:t>
            </a:r>
          </a:p>
          <a:p>
            <a:pPr lvl="3" fontAlgn="base">
              <a:spcBef>
                <a:spcPts val="0"/>
              </a:spcBef>
              <a:spcAft>
                <a:spcPts val="600"/>
              </a:spcAft>
            </a:pPr>
            <a:r>
              <a:rPr lang="en-US" dirty="0" smtClean="0">
                <a:solidFill>
                  <a:schemeClr val="accent1"/>
                </a:solidFill>
                <a:latin typeface="Calibri" panose="020F0502020204030204" pitchFamily="34" charset="0"/>
              </a:rPr>
              <a:t>How the proposed actions will impact air quality in areas that bear a disproportionate share of the air pollution burden within its jurisdiction;</a:t>
            </a:r>
          </a:p>
          <a:p>
            <a:pPr lvl="3" fontAlgn="base">
              <a:spcBef>
                <a:spcPts val="0"/>
              </a:spcBef>
              <a:spcAft>
                <a:spcPts val="600"/>
              </a:spcAft>
            </a:pPr>
            <a:r>
              <a:rPr lang="en-US" dirty="0" smtClean="0">
                <a:solidFill>
                  <a:schemeClr val="accent1"/>
                </a:solidFill>
                <a:latin typeface="Calibri" panose="020F0502020204030204" pitchFamily="34" charset="0"/>
              </a:rPr>
              <a:t>Expected ranged of emissions benefits.</a:t>
            </a:r>
          </a:p>
          <a:p>
            <a:pPr lvl="1" fontAlgn="base">
              <a:spcBef>
                <a:spcPts val="0"/>
              </a:spcBef>
              <a:spcAft>
                <a:spcPts val="600"/>
              </a:spcAft>
            </a:pPr>
            <a:r>
              <a:rPr lang="en-US" sz="2000" dirty="0" smtClean="0">
                <a:solidFill>
                  <a:schemeClr val="accent1"/>
                </a:solidFill>
                <a:latin typeface="Calibri" panose="020F0502020204030204" pitchFamily="34" charset="0"/>
              </a:rPr>
              <a:t>Beneficiaries may adjust their goals and spending plans at their discretion and will provide the Trustee with updates to their Beneficiary Mitigation Plan</a:t>
            </a:r>
          </a:p>
          <a:p>
            <a:pPr lvl="1" fontAlgn="base">
              <a:spcBef>
                <a:spcPts val="0"/>
              </a:spcBef>
              <a:spcAft>
                <a:spcPts val="600"/>
              </a:spcAft>
            </a:pPr>
            <a:r>
              <a:rPr lang="en-US" sz="2000" dirty="0" smtClean="0">
                <a:solidFill>
                  <a:schemeClr val="accent1"/>
                </a:solidFill>
                <a:latin typeface="Calibri" panose="020F0502020204030204" pitchFamily="34" charset="0"/>
              </a:rPr>
              <a:t>Beneficiaries may use their Final Approved DERA </a:t>
            </a:r>
            <a:r>
              <a:rPr lang="en-US" sz="2000" dirty="0" err="1" smtClean="0">
                <a:solidFill>
                  <a:schemeClr val="accent1"/>
                </a:solidFill>
                <a:latin typeface="Calibri" panose="020F0502020204030204" pitchFamily="34" charset="0"/>
              </a:rPr>
              <a:t>Workplan</a:t>
            </a:r>
            <a:r>
              <a:rPr lang="en-US" sz="2000" dirty="0" smtClean="0">
                <a:solidFill>
                  <a:schemeClr val="accent1"/>
                </a:solidFill>
                <a:latin typeface="Calibri" panose="020F0502020204030204" pitchFamily="34" charset="0"/>
              </a:rPr>
              <a:t> if they intend to avail themselves of the DERA option</a:t>
            </a:r>
          </a:p>
          <a:p>
            <a:pPr lvl="2" fontAlgn="base">
              <a:spcBef>
                <a:spcPts val="0"/>
              </a:spcBef>
              <a:spcAft>
                <a:spcPts val="600"/>
              </a:spcAft>
            </a:pPr>
            <a:endParaRPr lang="en-US" sz="2000" dirty="0" smtClean="0">
              <a:solidFill>
                <a:schemeClr val="accent1"/>
              </a:solidFill>
              <a:latin typeface="Calibri" panose="020F0502020204030204" pitchFamily="34" charset="0"/>
            </a:endParaRPr>
          </a:p>
        </p:txBody>
      </p:sp>
    </p:spTree>
    <p:extLst>
      <p:ext uri="{BB962C8B-B14F-4D97-AF65-F5344CB8AC3E}">
        <p14:creationId xmlns:p14="http://schemas.microsoft.com/office/powerpoint/2010/main" val="13473233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31"/>
          <p:cNvSpPr>
            <a:spLocks noGrp="1"/>
          </p:cNvSpPr>
          <p:nvPr>
            <p:ph type="title"/>
          </p:nvPr>
        </p:nvSpPr>
        <p:spPr>
          <a:xfrm>
            <a:off x="498475" y="264279"/>
            <a:ext cx="6423025" cy="1061602"/>
          </a:xfrm>
        </p:spPr>
        <p:txBody>
          <a:bodyPr/>
          <a:lstStyle/>
          <a:p>
            <a:r>
              <a:rPr lang="en-US" sz="2800" dirty="0" smtClean="0">
                <a:cs typeface="Calibri"/>
              </a:rPr>
              <a:t>Environmental Mitigation Trust:</a:t>
            </a:r>
            <a:br>
              <a:rPr lang="en-US" sz="2800" dirty="0" smtClean="0">
                <a:cs typeface="Calibri"/>
              </a:rPr>
            </a:br>
            <a:r>
              <a:rPr lang="en-US" sz="2800" dirty="0" smtClean="0">
                <a:cs typeface="Calibri"/>
              </a:rPr>
              <a:t>Eligible Mitigation Actions</a:t>
            </a:r>
            <a:endParaRPr lang="en-US" sz="2800" dirty="0">
              <a:cs typeface="Calibri"/>
            </a:endParaRPr>
          </a:p>
        </p:txBody>
      </p:sp>
      <p:sp>
        <p:nvSpPr>
          <p:cNvPr id="33" name="Content Placeholder 32"/>
          <p:cNvSpPr>
            <a:spLocks noGrp="1"/>
          </p:cNvSpPr>
          <p:nvPr>
            <p:ph sz="half" idx="1"/>
          </p:nvPr>
        </p:nvSpPr>
        <p:spPr>
          <a:xfrm>
            <a:off x="-76200" y="1600199"/>
            <a:ext cx="8356600" cy="5156201"/>
          </a:xfrm>
          <a:ln>
            <a:noFill/>
          </a:ln>
        </p:spPr>
        <p:txBody>
          <a:bodyPr>
            <a:normAutofit/>
          </a:bodyPr>
          <a:lstStyle/>
          <a:p>
            <a:pPr lvl="1" fontAlgn="base">
              <a:spcBef>
                <a:spcPts val="0"/>
              </a:spcBef>
              <a:spcAft>
                <a:spcPts val="600"/>
              </a:spcAft>
            </a:pPr>
            <a:r>
              <a:rPr lang="en-US" sz="2000" dirty="0" smtClean="0">
                <a:solidFill>
                  <a:schemeClr val="accent1"/>
                </a:solidFill>
                <a:latin typeface="Calibri" panose="020F0502020204030204" pitchFamily="34" charset="0"/>
              </a:rPr>
              <a:t>Eligible Large Trucks</a:t>
            </a:r>
          </a:p>
          <a:p>
            <a:pPr lvl="3" fontAlgn="base">
              <a:spcBef>
                <a:spcPts val="0"/>
              </a:spcBef>
              <a:spcAft>
                <a:spcPts val="600"/>
              </a:spcAft>
            </a:pPr>
            <a:r>
              <a:rPr lang="en-US" dirty="0" smtClean="0">
                <a:solidFill>
                  <a:schemeClr val="accent1"/>
                </a:solidFill>
                <a:latin typeface="Calibri" panose="020F0502020204030204" pitchFamily="34" charset="0"/>
              </a:rPr>
              <a:t>1992-2006 model year Class 8 Local Freight or Drayage</a:t>
            </a:r>
          </a:p>
          <a:p>
            <a:pPr lvl="3" fontAlgn="base">
              <a:spcBef>
                <a:spcPts val="0"/>
              </a:spcBef>
              <a:spcAft>
                <a:spcPts val="600"/>
              </a:spcAft>
            </a:pPr>
            <a:r>
              <a:rPr lang="en-US" dirty="0" smtClean="0">
                <a:solidFill>
                  <a:schemeClr val="accent1"/>
                </a:solidFill>
                <a:latin typeface="Calibri" panose="020F0502020204030204" pitchFamily="34" charset="0"/>
              </a:rPr>
              <a:t>Eligible Large Trucks must be scrapped, and may be Repowered or replaced with any new diesel, alternative fueled, or all-electric engine</a:t>
            </a:r>
          </a:p>
        </p:txBody>
      </p:sp>
      <p:graphicFrame>
        <p:nvGraphicFramePr>
          <p:cNvPr id="2" name="Table 1"/>
          <p:cNvGraphicFramePr>
            <a:graphicFrameLocks noGrp="1"/>
          </p:cNvGraphicFramePr>
          <p:nvPr>
            <p:extLst>
              <p:ext uri="{D42A27DB-BD31-4B8C-83A1-F6EECF244321}">
                <p14:modId xmlns:p14="http://schemas.microsoft.com/office/powerpoint/2010/main" val="3683133547"/>
              </p:ext>
            </p:extLst>
          </p:nvPr>
        </p:nvGraphicFramePr>
        <p:xfrm>
          <a:off x="358140" y="3474720"/>
          <a:ext cx="8481060" cy="2499360"/>
        </p:xfrm>
        <a:graphic>
          <a:graphicData uri="http://schemas.openxmlformats.org/drawingml/2006/table">
            <a:tbl>
              <a:tblPr>
                <a:tableStyleId>{5C22544A-7EE6-4342-B048-85BDC9FD1C3A}</a:tableStyleId>
              </a:tblPr>
              <a:tblGrid>
                <a:gridCol w="3892751"/>
                <a:gridCol w="1952158"/>
                <a:gridCol w="2636151"/>
              </a:tblGrid>
              <a:tr h="502920">
                <a:tc rowSpan="2">
                  <a:txBody>
                    <a:bodyPr/>
                    <a:lstStyle/>
                    <a:p>
                      <a:pPr algn="ctr" fontAlgn="b"/>
                      <a:r>
                        <a:rPr lang="en-US" sz="1400" b="1" u="none" strike="noStrike" dirty="0">
                          <a:solidFill>
                            <a:schemeClr val="bg1"/>
                          </a:solidFill>
                          <a:effectLst/>
                        </a:rPr>
                        <a:t> </a:t>
                      </a:r>
                      <a:endParaRPr lang="en-US" sz="1400" b="1" i="0" u="none" strike="noStrike" dirty="0">
                        <a:solidFill>
                          <a:schemeClr val="bg1"/>
                        </a:solidFill>
                        <a:effectLst/>
                        <a:latin typeface="Calibri"/>
                      </a:endParaRPr>
                    </a:p>
                  </a:txBody>
                  <a:tcPr marL="7620" marR="7620" marT="7620" marB="0" anchor="b">
                    <a:solidFill>
                      <a:srgbClr val="002060"/>
                    </a:solidFill>
                  </a:tcPr>
                </a:tc>
                <a:tc gridSpan="2">
                  <a:txBody>
                    <a:bodyPr/>
                    <a:lstStyle/>
                    <a:p>
                      <a:pPr algn="ctr" fontAlgn="b">
                        <a:spcAft>
                          <a:spcPts val="0"/>
                        </a:spcAft>
                      </a:pPr>
                      <a:r>
                        <a:rPr lang="en-US" sz="1600" b="1" u="none" strike="noStrike" dirty="0">
                          <a:solidFill>
                            <a:schemeClr val="bg1"/>
                          </a:solidFill>
                          <a:effectLst/>
                        </a:rPr>
                        <a:t>Percentage of Project That Can Be Funded Through </a:t>
                      </a:r>
                      <a:r>
                        <a:rPr lang="en-US" sz="1600" b="1" u="none" strike="noStrike" dirty="0" smtClean="0">
                          <a:solidFill>
                            <a:schemeClr val="bg1"/>
                          </a:solidFill>
                          <a:effectLst/>
                        </a:rPr>
                        <a:t>Trust</a:t>
                      </a:r>
                    </a:p>
                  </a:txBody>
                  <a:tcPr marL="7620" marR="7620" marT="7620" marB="0" anchor="b">
                    <a:solidFill>
                      <a:srgbClr val="002060"/>
                    </a:solidFill>
                  </a:tcPr>
                </a:tc>
                <a:tc hMerge="1">
                  <a:txBody>
                    <a:bodyPr/>
                    <a:lstStyle/>
                    <a:p>
                      <a:endParaRPr lang="en-US"/>
                    </a:p>
                  </a:txBody>
                  <a:tcPr/>
                </a:tc>
              </a:tr>
              <a:tr h="563880">
                <a:tc vMerge="1">
                  <a:txBody>
                    <a:bodyPr/>
                    <a:lstStyle/>
                    <a:p>
                      <a:endParaRPr lang="en-US"/>
                    </a:p>
                  </a:txBody>
                  <a:tcPr/>
                </a:tc>
                <a:tc>
                  <a:txBody>
                    <a:bodyPr/>
                    <a:lstStyle/>
                    <a:p>
                      <a:pPr algn="ctr" fontAlgn="b"/>
                      <a:r>
                        <a:rPr lang="en-US" sz="1400" b="1" u="none" strike="noStrike">
                          <a:solidFill>
                            <a:schemeClr val="bg1"/>
                          </a:solidFill>
                          <a:effectLst/>
                        </a:rPr>
                        <a:t>Government-Owned Eligible Large Trucks</a:t>
                      </a:r>
                      <a:endParaRPr lang="en-US" sz="1400" b="1" i="0" u="none" strike="noStrike">
                        <a:solidFill>
                          <a:schemeClr val="bg1"/>
                        </a:solidFill>
                        <a:effectLst/>
                        <a:latin typeface="Calibri"/>
                      </a:endParaRPr>
                    </a:p>
                  </a:txBody>
                  <a:tcPr marL="7620" marR="7620" marT="7620" marB="0" anchor="b">
                    <a:solidFill>
                      <a:srgbClr val="002060"/>
                    </a:solidFill>
                  </a:tcPr>
                </a:tc>
                <a:tc>
                  <a:txBody>
                    <a:bodyPr/>
                    <a:lstStyle/>
                    <a:p>
                      <a:pPr algn="ctr" fontAlgn="b"/>
                      <a:r>
                        <a:rPr lang="en-US" sz="1400" b="1" u="none" strike="noStrike" dirty="0">
                          <a:solidFill>
                            <a:schemeClr val="bg1"/>
                          </a:solidFill>
                          <a:effectLst/>
                        </a:rPr>
                        <a:t>Non-Government Owned Eligible Large Trucks</a:t>
                      </a:r>
                      <a:endParaRPr lang="en-US" sz="1400" b="1" i="0" u="none" strike="noStrike" dirty="0">
                        <a:solidFill>
                          <a:schemeClr val="bg1"/>
                        </a:solidFill>
                        <a:effectLst/>
                        <a:latin typeface="Calibri"/>
                      </a:endParaRPr>
                    </a:p>
                  </a:txBody>
                  <a:tcPr marL="7620" marR="7620" marT="7620" marB="0" anchor="b">
                    <a:solidFill>
                      <a:srgbClr val="002060"/>
                    </a:solidFill>
                  </a:tcPr>
                </a:tc>
              </a:tr>
              <a:tr h="190500">
                <a:tc>
                  <a:txBody>
                    <a:bodyPr/>
                    <a:lstStyle/>
                    <a:p>
                      <a:pPr algn="l" fontAlgn="b"/>
                      <a:r>
                        <a:rPr lang="en-US" sz="1400" u="none" strike="noStrike">
                          <a:effectLst/>
                        </a:rPr>
                        <a:t>Repower with new diesel or AFV engine</a:t>
                      </a:r>
                      <a:endParaRPr lang="en-US" sz="1400" b="0" i="0" u="none" strike="noStrike">
                        <a:solidFill>
                          <a:srgbClr val="000000"/>
                        </a:solidFill>
                        <a:effectLst/>
                        <a:latin typeface="Calibri"/>
                      </a:endParaRPr>
                    </a:p>
                  </a:txBody>
                  <a:tcPr marL="7620" marR="7620" marT="7620" marB="0" anchor="b"/>
                </a:tc>
                <a:tc>
                  <a:txBody>
                    <a:bodyPr/>
                    <a:lstStyle/>
                    <a:p>
                      <a:pPr algn="r" fontAlgn="b"/>
                      <a:r>
                        <a:rPr lang="en-US" sz="1400" u="none" strike="noStrike">
                          <a:effectLst/>
                        </a:rPr>
                        <a:t>100%</a:t>
                      </a:r>
                      <a:endParaRPr lang="en-US" sz="1400" b="0" i="0" u="none" strike="noStrike">
                        <a:solidFill>
                          <a:srgbClr val="000000"/>
                        </a:solidFill>
                        <a:effectLst/>
                        <a:latin typeface="Calibri"/>
                      </a:endParaRPr>
                    </a:p>
                  </a:txBody>
                  <a:tcPr marL="7620" marR="7620" marT="7620" marB="0" anchor="b"/>
                </a:tc>
                <a:tc>
                  <a:txBody>
                    <a:bodyPr/>
                    <a:lstStyle/>
                    <a:p>
                      <a:pPr algn="r" fontAlgn="b"/>
                      <a:r>
                        <a:rPr lang="en-US" sz="1400" u="none" strike="noStrike" dirty="0">
                          <a:effectLst/>
                        </a:rPr>
                        <a:t>40%</a:t>
                      </a:r>
                      <a:endParaRPr lang="en-US" sz="1400" b="0" i="0" u="none" strike="noStrike" dirty="0">
                        <a:solidFill>
                          <a:srgbClr val="000000"/>
                        </a:solidFill>
                        <a:effectLst/>
                        <a:latin typeface="Calibri"/>
                      </a:endParaRPr>
                    </a:p>
                  </a:txBody>
                  <a:tcPr marL="7620" marR="7620" marT="7620" marB="0" anchor="b"/>
                </a:tc>
              </a:tr>
              <a:tr h="182880">
                <a:tc>
                  <a:txBody>
                    <a:bodyPr/>
                    <a:lstStyle/>
                    <a:p>
                      <a:pPr algn="l" fontAlgn="b"/>
                      <a:r>
                        <a:rPr lang="en-US" sz="1400" u="none" strike="noStrike" dirty="0">
                          <a:effectLst/>
                        </a:rPr>
                        <a:t>Purchase new diesel or AFV vehicle</a:t>
                      </a:r>
                      <a:endParaRPr lang="en-US" sz="1400" b="0" i="0" u="none" strike="noStrike" dirty="0">
                        <a:solidFill>
                          <a:srgbClr val="000000"/>
                        </a:solidFill>
                        <a:effectLst/>
                        <a:latin typeface="Calibri"/>
                      </a:endParaRPr>
                    </a:p>
                  </a:txBody>
                  <a:tcPr marL="7620" marR="7620" marT="7620" marB="0" anchor="b"/>
                </a:tc>
                <a:tc>
                  <a:txBody>
                    <a:bodyPr/>
                    <a:lstStyle/>
                    <a:p>
                      <a:pPr algn="r" fontAlgn="b"/>
                      <a:r>
                        <a:rPr lang="en-US" sz="1400" u="none" strike="noStrike">
                          <a:effectLst/>
                        </a:rPr>
                        <a:t>100%</a:t>
                      </a:r>
                      <a:endParaRPr lang="en-US" sz="1400" b="0" i="0" u="none" strike="noStrike">
                        <a:solidFill>
                          <a:srgbClr val="000000"/>
                        </a:solidFill>
                        <a:effectLst/>
                        <a:latin typeface="Calibri"/>
                      </a:endParaRPr>
                    </a:p>
                  </a:txBody>
                  <a:tcPr marL="7620" marR="7620" marT="7620" marB="0" anchor="b"/>
                </a:tc>
                <a:tc>
                  <a:txBody>
                    <a:bodyPr/>
                    <a:lstStyle/>
                    <a:p>
                      <a:pPr algn="r" fontAlgn="b"/>
                      <a:r>
                        <a:rPr lang="en-US" sz="1400" u="none" strike="noStrike" dirty="0">
                          <a:effectLst/>
                        </a:rPr>
                        <a:t>25% (50% for drayage trucks)</a:t>
                      </a:r>
                      <a:endParaRPr lang="en-US" sz="1400" b="0" i="0" u="none" strike="noStrike" dirty="0">
                        <a:solidFill>
                          <a:srgbClr val="000000"/>
                        </a:solidFill>
                        <a:effectLst/>
                        <a:latin typeface="Calibri"/>
                      </a:endParaRPr>
                    </a:p>
                  </a:txBody>
                  <a:tcPr marL="7620" marR="7620" marT="7620" marB="0" anchor="b"/>
                </a:tc>
              </a:tr>
              <a:tr h="182880">
                <a:tc>
                  <a:txBody>
                    <a:bodyPr/>
                    <a:lstStyle/>
                    <a:p>
                      <a:pPr algn="l" fontAlgn="b"/>
                      <a:r>
                        <a:rPr lang="en-US" sz="1400" u="none" strike="noStrike">
                          <a:effectLst/>
                        </a:rPr>
                        <a:t>Repower with all-electric engine, including infrastructure</a:t>
                      </a:r>
                      <a:endParaRPr lang="en-US" sz="1400" b="0" i="0" u="none" strike="noStrike">
                        <a:solidFill>
                          <a:srgbClr val="000000"/>
                        </a:solidFill>
                        <a:effectLst/>
                        <a:latin typeface="Calibri"/>
                      </a:endParaRPr>
                    </a:p>
                  </a:txBody>
                  <a:tcPr marL="7620" marR="7620" marT="7620" marB="0" anchor="b"/>
                </a:tc>
                <a:tc>
                  <a:txBody>
                    <a:bodyPr/>
                    <a:lstStyle/>
                    <a:p>
                      <a:pPr algn="r" fontAlgn="b"/>
                      <a:r>
                        <a:rPr lang="en-US" sz="1400" u="none" strike="noStrike">
                          <a:effectLst/>
                        </a:rPr>
                        <a:t>100%</a:t>
                      </a:r>
                      <a:endParaRPr lang="en-US" sz="1400" b="0" i="0" u="none" strike="noStrike">
                        <a:solidFill>
                          <a:srgbClr val="000000"/>
                        </a:solidFill>
                        <a:effectLst/>
                        <a:latin typeface="Calibri"/>
                      </a:endParaRPr>
                    </a:p>
                  </a:txBody>
                  <a:tcPr marL="7620" marR="7620" marT="7620" marB="0" anchor="b"/>
                </a:tc>
                <a:tc>
                  <a:txBody>
                    <a:bodyPr/>
                    <a:lstStyle/>
                    <a:p>
                      <a:pPr algn="r" fontAlgn="b"/>
                      <a:r>
                        <a:rPr lang="en-US" sz="1400" u="none" strike="noStrike">
                          <a:effectLst/>
                        </a:rPr>
                        <a:t>75%</a:t>
                      </a:r>
                      <a:endParaRPr lang="en-US" sz="1400" b="0" i="0" u="none" strike="noStrike">
                        <a:solidFill>
                          <a:srgbClr val="000000"/>
                        </a:solidFill>
                        <a:effectLst/>
                        <a:latin typeface="Calibri"/>
                      </a:endParaRPr>
                    </a:p>
                  </a:txBody>
                  <a:tcPr marL="7620" marR="7620" marT="7620" marB="0" anchor="b"/>
                </a:tc>
              </a:tr>
              <a:tr h="556260">
                <a:tc>
                  <a:txBody>
                    <a:bodyPr/>
                    <a:lstStyle/>
                    <a:p>
                      <a:pPr algn="l" fontAlgn="b"/>
                      <a:r>
                        <a:rPr lang="en-US" sz="1400" u="none" strike="noStrike">
                          <a:effectLst/>
                        </a:rPr>
                        <a:t>Purchase new all-electric vehicle, including infrastructure</a:t>
                      </a:r>
                      <a:endParaRPr lang="en-US" sz="1400" b="0" i="0" u="none" strike="noStrike">
                        <a:solidFill>
                          <a:srgbClr val="000000"/>
                        </a:solidFill>
                        <a:effectLst/>
                        <a:latin typeface="Calibri"/>
                      </a:endParaRPr>
                    </a:p>
                  </a:txBody>
                  <a:tcPr marL="7620" marR="7620" marT="7620" marB="0" anchor="b"/>
                </a:tc>
                <a:tc>
                  <a:txBody>
                    <a:bodyPr/>
                    <a:lstStyle/>
                    <a:p>
                      <a:pPr algn="r" fontAlgn="b"/>
                      <a:r>
                        <a:rPr lang="en-US" sz="1400" u="none" strike="noStrike">
                          <a:effectLst/>
                        </a:rPr>
                        <a:t>100%</a:t>
                      </a:r>
                      <a:endParaRPr lang="en-US" sz="1400" b="0" i="0" u="none" strike="noStrike">
                        <a:solidFill>
                          <a:srgbClr val="000000"/>
                        </a:solidFill>
                        <a:effectLst/>
                        <a:latin typeface="Calibri"/>
                      </a:endParaRPr>
                    </a:p>
                  </a:txBody>
                  <a:tcPr marL="7620" marR="7620" marT="7620" marB="0" anchor="b"/>
                </a:tc>
                <a:tc>
                  <a:txBody>
                    <a:bodyPr/>
                    <a:lstStyle/>
                    <a:p>
                      <a:pPr algn="r" fontAlgn="b"/>
                      <a:r>
                        <a:rPr lang="en-US" sz="1400" u="none" strike="noStrike" dirty="0">
                          <a:effectLst/>
                        </a:rPr>
                        <a:t>75%</a:t>
                      </a:r>
                      <a:endParaRPr lang="en-US" sz="1400" b="0" i="0" u="none" strike="noStrike" dirty="0">
                        <a:solidFill>
                          <a:srgbClr val="000000"/>
                        </a:solidFill>
                        <a:effectLst/>
                        <a:latin typeface="Calibri"/>
                      </a:endParaRPr>
                    </a:p>
                  </a:txBody>
                  <a:tcPr marL="7620" marR="7620" marT="7620" marB="0" anchor="b"/>
                </a:tc>
              </a:tr>
            </a:tbl>
          </a:graphicData>
        </a:graphic>
      </p:graphicFrame>
    </p:spTree>
    <p:extLst>
      <p:ext uri="{BB962C8B-B14F-4D97-AF65-F5344CB8AC3E}">
        <p14:creationId xmlns:p14="http://schemas.microsoft.com/office/powerpoint/2010/main" val="39288284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31"/>
          <p:cNvSpPr>
            <a:spLocks noGrp="1"/>
          </p:cNvSpPr>
          <p:nvPr>
            <p:ph type="title"/>
          </p:nvPr>
        </p:nvSpPr>
        <p:spPr>
          <a:xfrm>
            <a:off x="498475" y="256659"/>
            <a:ext cx="6423025" cy="1061602"/>
          </a:xfrm>
        </p:spPr>
        <p:txBody>
          <a:bodyPr/>
          <a:lstStyle/>
          <a:p>
            <a:r>
              <a:rPr lang="en-US" sz="2800" dirty="0" smtClean="0">
                <a:cs typeface="Calibri"/>
              </a:rPr>
              <a:t>Environmental Mitigation Trust:</a:t>
            </a:r>
            <a:br>
              <a:rPr lang="en-US" sz="2800" dirty="0" smtClean="0">
                <a:cs typeface="Calibri"/>
              </a:rPr>
            </a:br>
            <a:r>
              <a:rPr lang="en-US" sz="2800" dirty="0" smtClean="0">
                <a:cs typeface="Calibri"/>
              </a:rPr>
              <a:t>Eligible Mitigation Actions</a:t>
            </a:r>
            <a:endParaRPr lang="en-US" sz="2800" dirty="0">
              <a:cs typeface="Calibri"/>
            </a:endParaRPr>
          </a:p>
        </p:txBody>
      </p:sp>
      <p:sp>
        <p:nvSpPr>
          <p:cNvPr id="33" name="Content Placeholder 32"/>
          <p:cNvSpPr>
            <a:spLocks noGrp="1"/>
          </p:cNvSpPr>
          <p:nvPr>
            <p:ph sz="half" idx="1"/>
          </p:nvPr>
        </p:nvSpPr>
        <p:spPr>
          <a:xfrm>
            <a:off x="-76200" y="1600199"/>
            <a:ext cx="8356600" cy="5156201"/>
          </a:xfrm>
          <a:ln>
            <a:noFill/>
          </a:ln>
        </p:spPr>
        <p:txBody>
          <a:bodyPr>
            <a:normAutofit/>
          </a:bodyPr>
          <a:lstStyle/>
          <a:p>
            <a:pPr lvl="1" fontAlgn="base">
              <a:spcBef>
                <a:spcPts val="0"/>
              </a:spcBef>
              <a:spcAft>
                <a:spcPts val="600"/>
              </a:spcAft>
            </a:pPr>
            <a:r>
              <a:rPr lang="en-US" sz="2000" dirty="0" smtClean="0">
                <a:solidFill>
                  <a:schemeClr val="accent1"/>
                </a:solidFill>
                <a:latin typeface="Calibri" panose="020F0502020204030204" pitchFamily="34" charset="0"/>
              </a:rPr>
              <a:t>Eligible Buses</a:t>
            </a:r>
          </a:p>
          <a:p>
            <a:pPr lvl="3" fontAlgn="base">
              <a:spcBef>
                <a:spcPts val="0"/>
              </a:spcBef>
              <a:spcAft>
                <a:spcPts val="600"/>
              </a:spcAft>
            </a:pPr>
            <a:r>
              <a:rPr lang="en-US" dirty="0" smtClean="0">
                <a:solidFill>
                  <a:schemeClr val="accent1"/>
                </a:solidFill>
                <a:latin typeface="Calibri" panose="020F0502020204030204" pitchFamily="34" charset="0"/>
              </a:rPr>
              <a:t>2006 model year or older Class 4-8 school buses, shuttle buses, or transit buses</a:t>
            </a:r>
          </a:p>
          <a:p>
            <a:pPr lvl="3" fontAlgn="base">
              <a:spcBef>
                <a:spcPts val="0"/>
              </a:spcBef>
              <a:spcAft>
                <a:spcPts val="600"/>
              </a:spcAft>
            </a:pPr>
            <a:r>
              <a:rPr lang="en-US" dirty="0" smtClean="0">
                <a:solidFill>
                  <a:schemeClr val="accent1"/>
                </a:solidFill>
                <a:latin typeface="Calibri" panose="020F0502020204030204" pitchFamily="34" charset="0"/>
              </a:rPr>
              <a:t>Eligible buses must be scrapped, and </a:t>
            </a:r>
            <a:r>
              <a:rPr lang="en-US" dirty="0">
                <a:solidFill>
                  <a:schemeClr val="accent1"/>
                </a:solidFill>
                <a:latin typeface="Calibri" panose="020F0502020204030204" pitchFamily="34" charset="0"/>
              </a:rPr>
              <a:t>may be Repowered or replaced with any new diesel, alternative fueled, or all-electric </a:t>
            </a:r>
            <a:r>
              <a:rPr lang="en-US" dirty="0" smtClean="0">
                <a:solidFill>
                  <a:schemeClr val="accent1"/>
                </a:solidFill>
                <a:latin typeface="Calibri" panose="020F0502020204030204" pitchFamily="34" charset="0"/>
              </a:rPr>
              <a:t>engine</a:t>
            </a:r>
            <a:endParaRPr lang="en-US" sz="1900" dirty="0" smtClean="0">
              <a:solidFill>
                <a:schemeClr val="accent1"/>
              </a:solidFill>
              <a:latin typeface="Calibri" panose="020F050202020403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596039146"/>
              </p:ext>
            </p:extLst>
          </p:nvPr>
        </p:nvGraphicFramePr>
        <p:xfrm>
          <a:off x="358140" y="3482340"/>
          <a:ext cx="8481060" cy="2674620"/>
        </p:xfrm>
        <a:graphic>
          <a:graphicData uri="http://schemas.openxmlformats.org/drawingml/2006/table">
            <a:tbl>
              <a:tblPr>
                <a:tableStyleId>{5C22544A-7EE6-4342-B048-85BDC9FD1C3A}</a:tableStyleId>
              </a:tblPr>
              <a:tblGrid>
                <a:gridCol w="3672840"/>
                <a:gridCol w="2941320"/>
                <a:gridCol w="1866900"/>
              </a:tblGrid>
              <a:tr h="530225">
                <a:tc rowSpan="2">
                  <a:txBody>
                    <a:bodyPr/>
                    <a:lstStyle/>
                    <a:p>
                      <a:pPr algn="l" fontAlgn="b"/>
                      <a:r>
                        <a:rPr lang="en-US" sz="1600" b="1" u="none" strike="noStrike" dirty="0">
                          <a:solidFill>
                            <a:schemeClr val="bg1"/>
                          </a:solidFill>
                          <a:effectLst/>
                        </a:rPr>
                        <a:t> </a:t>
                      </a:r>
                      <a:endParaRPr lang="en-US" sz="1600" b="1" i="0" u="none" strike="noStrike" dirty="0">
                        <a:solidFill>
                          <a:schemeClr val="bg1"/>
                        </a:solidFill>
                        <a:effectLst/>
                        <a:latin typeface="Calibri"/>
                      </a:endParaRPr>
                    </a:p>
                    <a:p>
                      <a:pPr algn="l" fontAlgn="b"/>
                      <a:r>
                        <a:rPr lang="en-US" sz="1400" b="1" u="none" strike="noStrike" dirty="0">
                          <a:solidFill>
                            <a:schemeClr val="bg1"/>
                          </a:solidFill>
                          <a:effectLst/>
                        </a:rPr>
                        <a:t> </a:t>
                      </a:r>
                      <a:endParaRPr lang="en-US" sz="1400" b="1" i="0" u="none" strike="noStrike" dirty="0">
                        <a:solidFill>
                          <a:schemeClr val="bg1"/>
                        </a:solidFill>
                        <a:effectLst/>
                        <a:latin typeface="Calibri"/>
                      </a:endParaRPr>
                    </a:p>
                  </a:txBody>
                  <a:tcPr marL="7620" marR="7620" marT="7620" marB="0" anchor="b">
                    <a:solidFill>
                      <a:srgbClr val="002060"/>
                    </a:solidFill>
                  </a:tcPr>
                </a:tc>
                <a:tc gridSpan="2">
                  <a:txBody>
                    <a:bodyPr/>
                    <a:lstStyle/>
                    <a:p>
                      <a:pPr algn="ctr" fontAlgn="b"/>
                      <a:r>
                        <a:rPr lang="en-US" sz="1600" b="1" u="none" strike="noStrike" dirty="0">
                          <a:solidFill>
                            <a:schemeClr val="bg1"/>
                          </a:solidFill>
                          <a:effectLst/>
                        </a:rPr>
                        <a:t>Percentage of Project That Can Be Funded Through Trust</a:t>
                      </a:r>
                      <a:endParaRPr lang="en-US" sz="1600" b="1" i="0" u="none" strike="noStrike" dirty="0">
                        <a:solidFill>
                          <a:schemeClr val="bg1"/>
                        </a:solidFill>
                        <a:effectLst/>
                        <a:latin typeface="Calibri"/>
                      </a:endParaRPr>
                    </a:p>
                  </a:txBody>
                  <a:tcPr marL="7620" marR="7620" marT="7620" marB="0" anchor="b">
                    <a:solidFill>
                      <a:srgbClr val="002060"/>
                    </a:solidFill>
                  </a:tcPr>
                </a:tc>
                <a:tc hMerge="1">
                  <a:txBody>
                    <a:bodyPr/>
                    <a:lstStyle/>
                    <a:p>
                      <a:endParaRPr lang="en-US"/>
                    </a:p>
                  </a:txBody>
                  <a:tcPr/>
                </a:tc>
              </a:tr>
              <a:tr h="833755">
                <a:tc vMerge="1">
                  <a:txBody>
                    <a:bodyPr/>
                    <a:lstStyle/>
                    <a:p>
                      <a:pPr algn="l" fontAlgn="b"/>
                      <a:endParaRPr lang="en-US" sz="1400" b="0" i="0" u="none" strike="noStrike" dirty="0">
                        <a:solidFill>
                          <a:srgbClr val="000000"/>
                        </a:solidFill>
                        <a:effectLst/>
                        <a:latin typeface="Calibri"/>
                      </a:endParaRPr>
                    </a:p>
                  </a:txBody>
                  <a:tcPr marL="7620" marR="7620" marT="7620" marB="0" anchor="b"/>
                </a:tc>
                <a:tc>
                  <a:txBody>
                    <a:bodyPr/>
                    <a:lstStyle/>
                    <a:p>
                      <a:pPr algn="ctr" fontAlgn="b"/>
                      <a:r>
                        <a:rPr lang="en-US" sz="1400" b="1" u="none" strike="noStrike" dirty="0">
                          <a:solidFill>
                            <a:schemeClr val="bg1"/>
                          </a:solidFill>
                          <a:effectLst/>
                        </a:rPr>
                        <a:t>Government-Owned Eligible Buses, or Buses Under Contract with Public School District</a:t>
                      </a:r>
                      <a:endParaRPr lang="en-US" sz="1400" b="1" i="0" u="none" strike="noStrike" dirty="0">
                        <a:solidFill>
                          <a:schemeClr val="bg1"/>
                        </a:solidFill>
                        <a:effectLst/>
                        <a:latin typeface="Calibri"/>
                      </a:endParaRPr>
                    </a:p>
                  </a:txBody>
                  <a:tcPr marL="7620" marR="7620" marT="7620" marB="0" anchor="b">
                    <a:solidFill>
                      <a:srgbClr val="002060"/>
                    </a:solidFill>
                  </a:tcPr>
                </a:tc>
                <a:tc>
                  <a:txBody>
                    <a:bodyPr/>
                    <a:lstStyle/>
                    <a:p>
                      <a:pPr algn="ctr" fontAlgn="b"/>
                      <a:r>
                        <a:rPr lang="en-US" sz="1400" b="1" u="none" strike="noStrike" dirty="0">
                          <a:solidFill>
                            <a:schemeClr val="bg1"/>
                          </a:solidFill>
                          <a:effectLst/>
                        </a:rPr>
                        <a:t>Non-Government Owned Eligible Buses</a:t>
                      </a:r>
                      <a:endParaRPr lang="en-US" sz="1400" b="1" i="0" u="none" strike="noStrike" dirty="0">
                        <a:solidFill>
                          <a:schemeClr val="bg1"/>
                        </a:solidFill>
                        <a:effectLst/>
                        <a:latin typeface="Calibri"/>
                      </a:endParaRPr>
                    </a:p>
                  </a:txBody>
                  <a:tcPr marL="7620" marR="7620" marT="7620" marB="0" anchor="b">
                    <a:solidFill>
                      <a:srgbClr val="002060"/>
                    </a:solidFill>
                  </a:tcPr>
                </a:tc>
              </a:tr>
              <a:tr h="182880">
                <a:tc>
                  <a:txBody>
                    <a:bodyPr/>
                    <a:lstStyle/>
                    <a:p>
                      <a:pPr algn="l" fontAlgn="b"/>
                      <a:r>
                        <a:rPr lang="en-US" sz="1400" u="none" strike="noStrike">
                          <a:effectLst/>
                        </a:rPr>
                        <a:t>Repower with new diesel or AFV engine</a:t>
                      </a:r>
                      <a:endParaRPr lang="en-US" sz="1400" b="0" i="0" u="none" strike="noStrike">
                        <a:solidFill>
                          <a:srgbClr val="000000"/>
                        </a:solidFill>
                        <a:effectLst/>
                        <a:latin typeface="Calibri"/>
                      </a:endParaRPr>
                    </a:p>
                  </a:txBody>
                  <a:tcPr marL="7620" marR="7620" marT="7620" marB="0" anchor="b"/>
                </a:tc>
                <a:tc>
                  <a:txBody>
                    <a:bodyPr/>
                    <a:lstStyle/>
                    <a:p>
                      <a:pPr algn="r" fontAlgn="b"/>
                      <a:r>
                        <a:rPr lang="en-US" sz="1400" u="none" strike="noStrike">
                          <a:effectLst/>
                        </a:rPr>
                        <a:t>100%</a:t>
                      </a:r>
                      <a:endParaRPr lang="en-US" sz="1400" b="0" i="0" u="none" strike="noStrike">
                        <a:solidFill>
                          <a:srgbClr val="000000"/>
                        </a:solidFill>
                        <a:effectLst/>
                        <a:latin typeface="Calibri"/>
                      </a:endParaRPr>
                    </a:p>
                  </a:txBody>
                  <a:tcPr marL="7620" marR="7620" marT="7620" marB="0" anchor="b"/>
                </a:tc>
                <a:tc>
                  <a:txBody>
                    <a:bodyPr/>
                    <a:lstStyle/>
                    <a:p>
                      <a:pPr algn="r" fontAlgn="b"/>
                      <a:r>
                        <a:rPr lang="en-US" sz="1400" u="none" strike="noStrike">
                          <a:effectLst/>
                        </a:rPr>
                        <a:t>40%</a:t>
                      </a:r>
                      <a:endParaRPr lang="en-US" sz="1400" b="0" i="0" u="none" strike="noStrike">
                        <a:solidFill>
                          <a:srgbClr val="000000"/>
                        </a:solidFill>
                        <a:effectLst/>
                        <a:latin typeface="Calibri"/>
                      </a:endParaRPr>
                    </a:p>
                  </a:txBody>
                  <a:tcPr marL="7620" marR="7620" marT="7620" marB="0" anchor="b"/>
                </a:tc>
              </a:tr>
              <a:tr h="182880">
                <a:tc>
                  <a:txBody>
                    <a:bodyPr/>
                    <a:lstStyle/>
                    <a:p>
                      <a:pPr algn="l" fontAlgn="b"/>
                      <a:r>
                        <a:rPr lang="en-US" sz="1400" u="none" strike="noStrike">
                          <a:effectLst/>
                        </a:rPr>
                        <a:t>Purchase new diesel or AFV vehicle</a:t>
                      </a:r>
                      <a:endParaRPr lang="en-US" sz="1400" b="0" i="0" u="none" strike="noStrike">
                        <a:solidFill>
                          <a:srgbClr val="000000"/>
                        </a:solidFill>
                        <a:effectLst/>
                        <a:latin typeface="Calibri"/>
                      </a:endParaRPr>
                    </a:p>
                  </a:txBody>
                  <a:tcPr marL="7620" marR="7620" marT="7620" marB="0" anchor="b"/>
                </a:tc>
                <a:tc>
                  <a:txBody>
                    <a:bodyPr/>
                    <a:lstStyle/>
                    <a:p>
                      <a:pPr algn="r" fontAlgn="b"/>
                      <a:r>
                        <a:rPr lang="en-US" sz="1400" u="none" strike="noStrike">
                          <a:effectLst/>
                        </a:rPr>
                        <a:t>100%</a:t>
                      </a:r>
                      <a:endParaRPr lang="en-US" sz="1400" b="0" i="0" u="none" strike="noStrike">
                        <a:solidFill>
                          <a:srgbClr val="000000"/>
                        </a:solidFill>
                        <a:effectLst/>
                        <a:latin typeface="Calibri"/>
                      </a:endParaRPr>
                    </a:p>
                  </a:txBody>
                  <a:tcPr marL="7620" marR="7620" marT="7620" marB="0" anchor="b"/>
                </a:tc>
                <a:tc>
                  <a:txBody>
                    <a:bodyPr/>
                    <a:lstStyle/>
                    <a:p>
                      <a:pPr algn="r" fontAlgn="b"/>
                      <a:r>
                        <a:rPr lang="en-US" sz="1400" u="none" strike="noStrike">
                          <a:effectLst/>
                        </a:rPr>
                        <a:t>25%</a:t>
                      </a:r>
                      <a:endParaRPr lang="en-US" sz="1400" b="0" i="0" u="none" strike="noStrike">
                        <a:solidFill>
                          <a:srgbClr val="000000"/>
                        </a:solidFill>
                        <a:effectLst/>
                        <a:latin typeface="Calibri"/>
                      </a:endParaRPr>
                    </a:p>
                  </a:txBody>
                  <a:tcPr marL="7620" marR="7620" marT="7620" marB="0" anchor="b"/>
                </a:tc>
              </a:tr>
              <a:tr h="182880">
                <a:tc>
                  <a:txBody>
                    <a:bodyPr/>
                    <a:lstStyle/>
                    <a:p>
                      <a:pPr algn="l" fontAlgn="b"/>
                      <a:r>
                        <a:rPr lang="en-US" sz="1400" u="none" strike="noStrike">
                          <a:effectLst/>
                        </a:rPr>
                        <a:t>Repower with all-electric engine, including infrastructure</a:t>
                      </a:r>
                      <a:endParaRPr lang="en-US" sz="1400" b="0" i="0" u="none" strike="noStrike">
                        <a:solidFill>
                          <a:srgbClr val="000000"/>
                        </a:solidFill>
                        <a:effectLst/>
                        <a:latin typeface="Calibri"/>
                      </a:endParaRPr>
                    </a:p>
                  </a:txBody>
                  <a:tcPr marL="7620" marR="7620" marT="7620" marB="0" anchor="b"/>
                </a:tc>
                <a:tc>
                  <a:txBody>
                    <a:bodyPr/>
                    <a:lstStyle/>
                    <a:p>
                      <a:pPr algn="r" fontAlgn="b"/>
                      <a:r>
                        <a:rPr lang="en-US" sz="1400" u="none" strike="noStrike">
                          <a:effectLst/>
                        </a:rPr>
                        <a:t>100%</a:t>
                      </a:r>
                      <a:endParaRPr lang="en-US" sz="1400" b="0" i="0" u="none" strike="noStrike">
                        <a:solidFill>
                          <a:srgbClr val="000000"/>
                        </a:solidFill>
                        <a:effectLst/>
                        <a:latin typeface="Calibri"/>
                      </a:endParaRPr>
                    </a:p>
                  </a:txBody>
                  <a:tcPr marL="7620" marR="7620" marT="7620" marB="0" anchor="b"/>
                </a:tc>
                <a:tc>
                  <a:txBody>
                    <a:bodyPr/>
                    <a:lstStyle/>
                    <a:p>
                      <a:pPr algn="r" fontAlgn="b"/>
                      <a:r>
                        <a:rPr lang="en-US" sz="1400" u="none" strike="noStrike">
                          <a:effectLst/>
                        </a:rPr>
                        <a:t>75%</a:t>
                      </a:r>
                      <a:endParaRPr lang="en-US" sz="1400" b="0" i="0" u="none" strike="noStrike">
                        <a:solidFill>
                          <a:srgbClr val="000000"/>
                        </a:solidFill>
                        <a:effectLst/>
                        <a:latin typeface="Calibri"/>
                      </a:endParaRPr>
                    </a:p>
                  </a:txBody>
                  <a:tcPr marL="7620" marR="7620" marT="7620" marB="0" anchor="b"/>
                </a:tc>
              </a:tr>
              <a:tr h="182880">
                <a:tc>
                  <a:txBody>
                    <a:bodyPr/>
                    <a:lstStyle/>
                    <a:p>
                      <a:pPr algn="l" fontAlgn="b"/>
                      <a:r>
                        <a:rPr lang="en-US" sz="1400" u="none" strike="noStrike" dirty="0">
                          <a:effectLst/>
                        </a:rPr>
                        <a:t>Purchase new all-electric vehicle, including infrastructure</a:t>
                      </a:r>
                      <a:endParaRPr lang="en-US" sz="1400" b="0" i="0" u="none" strike="noStrike" dirty="0">
                        <a:solidFill>
                          <a:srgbClr val="000000"/>
                        </a:solidFill>
                        <a:effectLst/>
                        <a:latin typeface="Calibri"/>
                      </a:endParaRPr>
                    </a:p>
                  </a:txBody>
                  <a:tcPr marL="7620" marR="7620" marT="7620" marB="0" anchor="b"/>
                </a:tc>
                <a:tc>
                  <a:txBody>
                    <a:bodyPr/>
                    <a:lstStyle/>
                    <a:p>
                      <a:pPr algn="r" fontAlgn="b"/>
                      <a:r>
                        <a:rPr lang="en-US" sz="1400" u="none" strike="noStrike" dirty="0">
                          <a:effectLst/>
                        </a:rPr>
                        <a:t>100%</a:t>
                      </a:r>
                      <a:endParaRPr lang="en-US" sz="1400" b="0" i="0" u="none" strike="noStrike" dirty="0">
                        <a:solidFill>
                          <a:srgbClr val="000000"/>
                        </a:solidFill>
                        <a:effectLst/>
                        <a:latin typeface="Calibri"/>
                      </a:endParaRPr>
                    </a:p>
                  </a:txBody>
                  <a:tcPr marL="7620" marR="7620" marT="7620" marB="0" anchor="b"/>
                </a:tc>
                <a:tc>
                  <a:txBody>
                    <a:bodyPr/>
                    <a:lstStyle/>
                    <a:p>
                      <a:pPr algn="r" fontAlgn="b"/>
                      <a:r>
                        <a:rPr lang="en-US" sz="1400" u="none" strike="noStrike" dirty="0">
                          <a:effectLst/>
                        </a:rPr>
                        <a:t>75%</a:t>
                      </a:r>
                      <a:endParaRPr lang="en-US" sz="1400" b="0" i="0" u="none" strike="noStrike" dirty="0">
                        <a:solidFill>
                          <a:srgbClr val="000000"/>
                        </a:solidFill>
                        <a:effectLst/>
                        <a:latin typeface="Calibri"/>
                      </a:endParaRPr>
                    </a:p>
                  </a:txBody>
                  <a:tcPr marL="7620" marR="7620" marT="7620" marB="0" anchor="b"/>
                </a:tc>
              </a:tr>
            </a:tbl>
          </a:graphicData>
        </a:graphic>
      </p:graphicFrame>
    </p:spTree>
    <p:extLst>
      <p:ext uri="{BB962C8B-B14F-4D97-AF65-F5344CB8AC3E}">
        <p14:creationId xmlns:p14="http://schemas.microsoft.com/office/powerpoint/2010/main" val="17204704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31"/>
          <p:cNvSpPr>
            <a:spLocks noGrp="1"/>
          </p:cNvSpPr>
          <p:nvPr>
            <p:ph type="title"/>
          </p:nvPr>
        </p:nvSpPr>
        <p:spPr>
          <a:xfrm>
            <a:off x="498475" y="241419"/>
            <a:ext cx="6423025" cy="1061602"/>
          </a:xfrm>
        </p:spPr>
        <p:txBody>
          <a:bodyPr/>
          <a:lstStyle/>
          <a:p>
            <a:r>
              <a:rPr lang="en-US" sz="2800" dirty="0" smtClean="0">
                <a:cs typeface="Calibri"/>
              </a:rPr>
              <a:t>Environmental Mitigation Trust:</a:t>
            </a:r>
            <a:br>
              <a:rPr lang="en-US" sz="2800" dirty="0" smtClean="0">
                <a:cs typeface="Calibri"/>
              </a:rPr>
            </a:br>
            <a:r>
              <a:rPr lang="en-US" sz="2800" dirty="0" smtClean="0">
                <a:cs typeface="Calibri"/>
              </a:rPr>
              <a:t>Eligible Mitigation Actions</a:t>
            </a:r>
            <a:endParaRPr lang="en-US" sz="2800" dirty="0">
              <a:cs typeface="Calibri"/>
            </a:endParaRPr>
          </a:p>
        </p:txBody>
      </p:sp>
      <p:sp>
        <p:nvSpPr>
          <p:cNvPr id="33" name="Content Placeholder 32"/>
          <p:cNvSpPr>
            <a:spLocks noGrp="1"/>
          </p:cNvSpPr>
          <p:nvPr>
            <p:ph sz="half" idx="1"/>
          </p:nvPr>
        </p:nvSpPr>
        <p:spPr>
          <a:xfrm>
            <a:off x="-76200" y="1600199"/>
            <a:ext cx="8356600" cy="5156201"/>
          </a:xfrm>
          <a:ln>
            <a:noFill/>
          </a:ln>
        </p:spPr>
        <p:txBody>
          <a:bodyPr>
            <a:normAutofit/>
          </a:bodyPr>
          <a:lstStyle/>
          <a:p>
            <a:pPr lvl="1" fontAlgn="base">
              <a:spcBef>
                <a:spcPts val="0"/>
              </a:spcBef>
              <a:spcAft>
                <a:spcPts val="600"/>
              </a:spcAft>
            </a:pPr>
            <a:r>
              <a:rPr lang="en-US" sz="2000" dirty="0" smtClean="0">
                <a:solidFill>
                  <a:schemeClr val="accent1"/>
                </a:solidFill>
                <a:latin typeface="Calibri" panose="020F0502020204030204" pitchFamily="34" charset="0"/>
              </a:rPr>
              <a:t>Eligible Freight Switchers</a:t>
            </a:r>
          </a:p>
          <a:p>
            <a:pPr lvl="3" fontAlgn="base">
              <a:spcBef>
                <a:spcPts val="0"/>
              </a:spcBef>
              <a:spcAft>
                <a:spcPts val="600"/>
              </a:spcAft>
            </a:pPr>
            <a:r>
              <a:rPr lang="en-US" dirty="0" smtClean="0">
                <a:solidFill>
                  <a:schemeClr val="accent1"/>
                </a:solidFill>
                <a:latin typeface="Calibri" panose="020F0502020204030204" pitchFamily="34" charset="0"/>
              </a:rPr>
              <a:t>Pre-Tier 4 switcher locomotives that operate 1000 or more hours per year</a:t>
            </a:r>
          </a:p>
          <a:p>
            <a:pPr lvl="3" fontAlgn="base">
              <a:spcBef>
                <a:spcPts val="0"/>
              </a:spcBef>
              <a:spcAft>
                <a:spcPts val="600"/>
              </a:spcAft>
            </a:pPr>
            <a:r>
              <a:rPr lang="en-US" dirty="0" smtClean="0">
                <a:solidFill>
                  <a:schemeClr val="accent1"/>
                </a:solidFill>
                <a:latin typeface="Calibri" panose="020F0502020204030204" pitchFamily="34" charset="0"/>
              </a:rPr>
              <a:t>Eligible Freight Switchers must be scrapped, and </a:t>
            </a:r>
            <a:r>
              <a:rPr lang="en-US" dirty="0">
                <a:solidFill>
                  <a:schemeClr val="accent1"/>
                </a:solidFill>
                <a:latin typeface="Calibri" panose="020F0502020204030204" pitchFamily="34" charset="0"/>
              </a:rPr>
              <a:t>may be Repowered or replaced with any new diesel, alternative fueled, or all-electric </a:t>
            </a:r>
            <a:r>
              <a:rPr lang="en-US" dirty="0" smtClean="0">
                <a:solidFill>
                  <a:schemeClr val="accent1"/>
                </a:solidFill>
                <a:latin typeface="Calibri" panose="020F0502020204030204" pitchFamily="34" charset="0"/>
              </a:rPr>
              <a:t>engine or Freight Switcher that is certified to meet applicable EPA emissions standards</a:t>
            </a:r>
          </a:p>
        </p:txBody>
      </p:sp>
      <p:graphicFrame>
        <p:nvGraphicFramePr>
          <p:cNvPr id="2" name="Table 1"/>
          <p:cNvGraphicFramePr>
            <a:graphicFrameLocks noGrp="1"/>
          </p:cNvGraphicFramePr>
          <p:nvPr>
            <p:extLst>
              <p:ext uri="{D42A27DB-BD31-4B8C-83A1-F6EECF244321}">
                <p14:modId xmlns:p14="http://schemas.microsoft.com/office/powerpoint/2010/main" val="3072581935"/>
              </p:ext>
            </p:extLst>
          </p:nvPr>
        </p:nvGraphicFramePr>
        <p:xfrm>
          <a:off x="281940" y="3504565"/>
          <a:ext cx="8564880" cy="2644775"/>
        </p:xfrm>
        <a:graphic>
          <a:graphicData uri="http://schemas.openxmlformats.org/drawingml/2006/table">
            <a:tbl>
              <a:tblPr>
                <a:tableStyleId>{5C22544A-7EE6-4342-B048-85BDC9FD1C3A}</a:tableStyleId>
              </a:tblPr>
              <a:tblGrid>
                <a:gridCol w="4188460"/>
                <a:gridCol w="1938020"/>
                <a:gridCol w="2438400"/>
              </a:tblGrid>
              <a:tr h="541655">
                <a:tc rowSpan="2">
                  <a:txBody>
                    <a:bodyPr/>
                    <a:lstStyle/>
                    <a:p>
                      <a:pPr algn="l" fontAlgn="b"/>
                      <a:r>
                        <a:rPr lang="en-US" sz="1400" b="1" u="none" strike="noStrike" dirty="0">
                          <a:solidFill>
                            <a:schemeClr val="bg1"/>
                          </a:solidFill>
                          <a:effectLst/>
                        </a:rPr>
                        <a:t> </a:t>
                      </a:r>
                      <a:endParaRPr lang="en-US" sz="1400" b="1" i="0" u="none" strike="noStrike" dirty="0">
                        <a:solidFill>
                          <a:schemeClr val="bg1"/>
                        </a:solidFill>
                        <a:effectLst/>
                        <a:latin typeface="Calibri"/>
                      </a:endParaRPr>
                    </a:p>
                    <a:p>
                      <a:pPr algn="l" fontAlgn="b"/>
                      <a:r>
                        <a:rPr lang="en-US" sz="1400" b="1" u="none" strike="noStrike" dirty="0">
                          <a:solidFill>
                            <a:schemeClr val="bg1"/>
                          </a:solidFill>
                          <a:effectLst/>
                        </a:rPr>
                        <a:t> </a:t>
                      </a:r>
                      <a:endParaRPr lang="en-US" sz="1400" b="1" i="0" u="none" strike="noStrike" dirty="0">
                        <a:solidFill>
                          <a:schemeClr val="bg1"/>
                        </a:solidFill>
                        <a:effectLst/>
                        <a:latin typeface="Calibri"/>
                      </a:endParaRPr>
                    </a:p>
                  </a:txBody>
                  <a:tcPr marL="7620" marR="7620" marT="7620" marB="0" anchor="b">
                    <a:solidFill>
                      <a:srgbClr val="002060"/>
                    </a:solidFill>
                  </a:tcPr>
                </a:tc>
                <a:tc gridSpan="2">
                  <a:txBody>
                    <a:bodyPr/>
                    <a:lstStyle/>
                    <a:p>
                      <a:pPr algn="ctr" fontAlgn="b"/>
                      <a:r>
                        <a:rPr lang="en-US" sz="1600" b="1" u="none" strike="noStrike" dirty="0">
                          <a:solidFill>
                            <a:schemeClr val="bg1"/>
                          </a:solidFill>
                          <a:effectLst/>
                        </a:rPr>
                        <a:t>Percentage of Project That Can Be Funded Through Trust</a:t>
                      </a:r>
                      <a:endParaRPr lang="en-US" sz="1600" b="1" i="0" u="none" strike="noStrike" dirty="0">
                        <a:solidFill>
                          <a:schemeClr val="bg1"/>
                        </a:solidFill>
                        <a:effectLst/>
                        <a:latin typeface="Calibri"/>
                      </a:endParaRPr>
                    </a:p>
                  </a:txBody>
                  <a:tcPr marL="7620" marR="7620" marT="7620" marB="0" anchor="b">
                    <a:solidFill>
                      <a:srgbClr val="002060"/>
                    </a:solidFill>
                  </a:tcPr>
                </a:tc>
                <a:tc hMerge="1">
                  <a:txBody>
                    <a:bodyPr/>
                    <a:lstStyle/>
                    <a:p>
                      <a:endParaRPr lang="en-US"/>
                    </a:p>
                  </a:txBody>
                  <a:tcPr/>
                </a:tc>
              </a:tr>
              <a:tr h="579120">
                <a:tc vMerge="1">
                  <a:txBody>
                    <a:bodyPr/>
                    <a:lstStyle/>
                    <a:p>
                      <a:pPr algn="l" fontAlgn="b"/>
                      <a:endParaRPr lang="en-US" sz="1400" b="0" i="0" u="none" strike="noStrike" dirty="0">
                        <a:solidFill>
                          <a:srgbClr val="000000"/>
                        </a:solidFill>
                        <a:effectLst/>
                        <a:latin typeface="Calibri"/>
                      </a:endParaRPr>
                    </a:p>
                  </a:txBody>
                  <a:tcPr marL="7620" marR="7620" marT="7620" marB="0" anchor="b"/>
                </a:tc>
                <a:tc>
                  <a:txBody>
                    <a:bodyPr/>
                    <a:lstStyle/>
                    <a:p>
                      <a:pPr algn="ctr" fontAlgn="b"/>
                      <a:r>
                        <a:rPr lang="en-US" sz="1400" b="1" u="none" strike="noStrike" dirty="0">
                          <a:solidFill>
                            <a:schemeClr val="bg1"/>
                          </a:solidFill>
                          <a:effectLst/>
                        </a:rPr>
                        <a:t>Government-Owned Freight Switchers</a:t>
                      </a:r>
                      <a:endParaRPr lang="en-US" sz="1400" b="1" i="0" u="none" strike="noStrike" dirty="0">
                        <a:solidFill>
                          <a:schemeClr val="bg1"/>
                        </a:solidFill>
                        <a:effectLst/>
                        <a:latin typeface="Calibri"/>
                      </a:endParaRPr>
                    </a:p>
                  </a:txBody>
                  <a:tcPr marL="7620" marR="7620" marT="7620" marB="0" anchor="b">
                    <a:solidFill>
                      <a:srgbClr val="002060"/>
                    </a:solidFill>
                  </a:tcPr>
                </a:tc>
                <a:tc>
                  <a:txBody>
                    <a:bodyPr/>
                    <a:lstStyle/>
                    <a:p>
                      <a:pPr algn="ctr" fontAlgn="b"/>
                      <a:r>
                        <a:rPr lang="en-US" sz="1400" b="1" u="none" strike="noStrike" dirty="0">
                          <a:solidFill>
                            <a:schemeClr val="bg1"/>
                          </a:solidFill>
                          <a:effectLst/>
                        </a:rPr>
                        <a:t>Non-Government Owned Freight Switchers</a:t>
                      </a:r>
                      <a:endParaRPr lang="en-US" sz="1400" b="1" i="0" u="none" strike="noStrike" dirty="0">
                        <a:solidFill>
                          <a:schemeClr val="bg1"/>
                        </a:solidFill>
                        <a:effectLst/>
                        <a:latin typeface="Calibri"/>
                      </a:endParaRPr>
                    </a:p>
                  </a:txBody>
                  <a:tcPr marL="7620" marR="7620" marT="7620" marB="0" anchor="b">
                    <a:solidFill>
                      <a:srgbClr val="002060"/>
                    </a:solidFill>
                  </a:tcPr>
                </a:tc>
              </a:tr>
              <a:tr h="182880">
                <a:tc>
                  <a:txBody>
                    <a:bodyPr/>
                    <a:lstStyle/>
                    <a:p>
                      <a:pPr algn="l" fontAlgn="b"/>
                      <a:r>
                        <a:rPr lang="en-US" sz="1400" u="none" strike="noStrike" dirty="0">
                          <a:effectLst/>
                        </a:rPr>
                        <a:t>Repower with new diesel, AFV engine, or Generator Sets</a:t>
                      </a:r>
                      <a:endParaRPr lang="en-US" sz="1400" b="0" i="0" u="none" strike="noStrike" dirty="0">
                        <a:solidFill>
                          <a:srgbClr val="000000"/>
                        </a:solidFill>
                        <a:effectLst/>
                        <a:latin typeface="Calibri"/>
                      </a:endParaRPr>
                    </a:p>
                  </a:txBody>
                  <a:tcPr marL="7620" marR="7620" marT="7620" marB="0" anchor="b"/>
                </a:tc>
                <a:tc>
                  <a:txBody>
                    <a:bodyPr/>
                    <a:lstStyle/>
                    <a:p>
                      <a:pPr algn="r" fontAlgn="b"/>
                      <a:r>
                        <a:rPr lang="en-US" sz="1400" u="none" strike="noStrike">
                          <a:effectLst/>
                        </a:rPr>
                        <a:t>100%</a:t>
                      </a:r>
                      <a:endParaRPr lang="en-US" sz="1400" b="0" i="0" u="none" strike="noStrike">
                        <a:solidFill>
                          <a:srgbClr val="000000"/>
                        </a:solidFill>
                        <a:effectLst/>
                        <a:latin typeface="Calibri"/>
                      </a:endParaRPr>
                    </a:p>
                  </a:txBody>
                  <a:tcPr marL="7620" marR="7620" marT="7620" marB="0" anchor="b"/>
                </a:tc>
                <a:tc>
                  <a:txBody>
                    <a:bodyPr/>
                    <a:lstStyle/>
                    <a:p>
                      <a:pPr algn="r" fontAlgn="b"/>
                      <a:r>
                        <a:rPr lang="en-US" sz="1400" u="none" strike="noStrike">
                          <a:effectLst/>
                        </a:rPr>
                        <a:t>40%</a:t>
                      </a:r>
                      <a:endParaRPr lang="en-US" sz="1400" b="0" i="0" u="none" strike="noStrike">
                        <a:solidFill>
                          <a:srgbClr val="000000"/>
                        </a:solidFill>
                        <a:effectLst/>
                        <a:latin typeface="Calibri"/>
                      </a:endParaRPr>
                    </a:p>
                  </a:txBody>
                  <a:tcPr marL="7620" marR="7620" marT="7620" marB="0" anchor="b"/>
                </a:tc>
              </a:tr>
              <a:tr h="182880">
                <a:tc>
                  <a:txBody>
                    <a:bodyPr/>
                    <a:lstStyle/>
                    <a:p>
                      <a:pPr algn="l" fontAlgn="b"/>
                      <a:r>
                        <a:rPr lang="en-US" sz="1400" u="none" strike="noStrike">
                          <a:effectLst/>
                        </a:rPr>
                        <a:t>Purchase new diesel or AFV Freight Switcher</a:t>
                      </a:r>
                      <a:endParaRPr lang="en-US" sz="1400" b="0" i="0" u="none" strike="noStrike">
                        <a:solidFill>
                          <a:srgbClr val="000000"/>
                        </a:solidFill>
                        <a:effectLst/>
                        <a:latin typeface="Calibri"/>
                      </a:endParaRPr>
                    </a:p>
                  </a:txBody>
                  <a:tcPr marL="7620" marR="7620" marT="7620" marB="0" anchor="b"/>
                </a:tc>
                <a:tc>
                  <a:txBody>
                    <a:bodyPr/>
                    <a:lstStyle/>
                    <a:p>
                      <a:pPr algn="r" fontAlgn="b"/>
                      <a:r>
                        <a:rPr lang="en-US" sz="1400" u="none" strike="noStrike" dirty="0">
                          <a:effectLst/>
                        </a:rPr>
                        <a:t>100%</a:t>
                      </a:r>
                      <a:endParaRPr lang="en-US" sz="1400" b="0" i="0" u="none" strike="noStrike" dirty="0">
                        <a:solidFill>
                          <a:srgbClr val="000000"/>
                        </a:solidFill>
                        <a:effectLst/>
                        <a:latin typeface="Calibri"/>
                      </a:endParaRPr>
                    </a:p>
                  </a:txBody>
                  <a:tcPr marL="7620" marR="7620" marT="7620" marB="0" anchor="b"/>
                </a:tc>
                <a:tc>
                  <a:txBody>
                    <a:bodyPr/>
                    <a:lstStyle/>
                    <a:p>
                      <a:pPr algn="r" fontAlgn="b"/>
                      <a:r>
                        <a:rPr lang="en-US" sz="1400" u="none" strike="noStrike">
                          <a:effectLst/>
                        </a:rPr>
                        <a:t>25%</a:t>
                      </a:r>
                      <a:endParaRPr lang="en-US" sz="1400" b="0" i="0" u="none" strike="noStrike">
                        <a:solidFill>
                          <a:srgbClr val="000000"/>
                        </a:solidFill>
                        <a:effectLst/>
                        <a:latin typeface="Calibri"/>
                      </a:endParaRPr>
                    </a:p>
                  </a:txBody>
                  <a:tcPr marL="7620" marR="7620" marT="7620" marB="0" anchor="b"/>
                </a:tc>
              </a:tr>
              <a:tr h="182880">
                <a:tc>
                  <a:txBody>
                    <a:bodyPr/>
                    <a:lstStyle/>
                    <a:p>
                      <a:pPr algn="l" fontAlgn="b"/>
                      <a:r>
                        <a:rPr lang="en-US" sz="1400" u="none" strike="noStrike" dirty="0">
                          <a:effectLst/>
                        </a:rPr>
                        <a:t>Repower with all-electric engine, including infrastructure</a:t>
                      </a:r>
                      <a:endParaRPr lang="en-US" sz="1400" b="0" i="0" u="none" strike="noStrike" dirty="0">
                        <a:solidFill>
                          <a:srgbClr val="000000"/>
                        </a:solidFill>
                        <a:effectLst/>
                        <a:latin typeface="Calibri"/>
                      </a:endParaRPr>
                    </a:p>
                  </a:txBody>
                  <a:tcPr marL="7620" marR="7620" marT="7620" marB="0" anchor="b"/>
                </a:tc>
                <a:tc>
                  <a:txBody>
                    <a:bodyPr/>
                    <a:lstStyle/>
                    <a:p>
                      <a:pPr algn="r" fontAlgn="b"/>
                      <a:r>
                        <a:rPr lang="en-US" sz="1400" u="none" strike="noStrike">
                          <a:effectLst/>
                        </a:rPr>
                        <a:t>100%</a:t>
                      </a:r>
                      <a:endParaRPr lang="en-US" sz="1400" b="0" i="0" u="none" strike="noStrike">
                        <a:solidFill>
                          <a:srgbClr val="000000"/>
                        </a:solidFill>
                        <a:effectLst/>
                        <a:latin typeface="Calibri"/>
                      </a:endParaRPr>
                    </a:p>
                  </a:txBody>
                  <a:tcPr marL="7620" marR="7620" marT="7620" marB="0" anchor="b"/>
                </a:tc>
                <a:tc>
                  <a:txBody>
                    <a:bodyPr/>
                    <a:lstStyle/>
                    <a:p>
                      <a:pPr algn="r" fontAlgn="b"/>
                      <a:r>
                        <a:rPr lang="en-US" sz="1400" u="none" strike="noStrike">
                          <a:effectLst/>
                        </a:rPr>
                        <a:t>75%</a:t>
                      </a:r>
                      <a:endParaRPr lang="en-US" sz="1400" b="0" i="0" u="none" strike="noStrike">
                        <a:solidFill>
                          <a:srgbClr val="000000"/>
                        </a:solidFill>
                        <a:effectLst/>
                        <a:latin typeface="Calibri"/>
                      </a:endParaRPr>
                    </a:p>
                  </a:txBody>
                  <a:tcPr marL="7620" marR="7620" marT="7620" marB="0" anchor="b"/>
                </a:tc>
              </a:tr>
              <a:tr h="182880">
                <a:tc>
                  <a:txBody>
                    <a:bodyPr/>
                    <a:lstStyle/>
                    <a:p>
                      <a:pPr algn="l" fontAlgn="b"/>
                      <a:r>
                        <a:rPr lang="en-US" sz="1400" u="none" strike="noStrike">
                          <a:effectLst/>
                        </a:rPr>
                        <a:t>Purchase new all-electric Freight Switcher, including infrastructure</a:t>
                      </a:r>
                      <a:endParaRPr lang="en-US" sz="1400" b="0" i="0" u="none" strike="noStrike">
                        <a:solidFill>
                          <a:srgbClr val="000000"/>
                        </a:solidFill>
                        <a:effectLst/>
                        <a:latin typeface="Calibri"/>
                      </a:endParaRPr>
                    </a:p>
                  </a:txBody>
                  <a:tcPr marL="7620" marR="7620" marT="7620" marB="0" anchor="b"/>
                </a:tc>
                <a:tc>
                  <a:txBody>
                    <a:bodyPr/>
                    <a:lstStyle/>
                    <a:p>
                      <a:pPr algn="r" fontAlgn="b"/>
                      <a:r>
                        <a:rPr lang="en-US" sz="1400" u="none" strike="noStrike">
                          <a:effectLst/>
                        </a:rPr>
                        <a:t>100%</a:t>
                      </a:r>
                      <a:endParaRPr lang="en-US" sz="1400" b="0" i="0" u="none" strike="noStrike">
                        <a:solidFill>
                          <a:srgbClr val="000000"/>
                        </a:solidFill>
                        <a:effectLst/>
                        <a:latin typeface="Calibri"/>
                      </a:endParaRPr>
                    </a:p>
                  </a:txBody>
                  <a:tcPr marL="7620" marR="7620" marT="7620" marB="0" anchor="b"/>
                </a:tc>
                <a:tc>
                  <a:txBody>
                    <a:bodyPr/>
                    <a:lstStyle/>
                    <a:p>
                      <a:pPr algn="r" fontAlgn="b"/>
                      <a:r>
                        <a:rPr lang="en-US" sz="1400" u="none" strike="noStrike" dirty="0">
                          <a:effectLst/>
                        </a:rPr>
                        <a:t>75%</a:t>
                      </a:r>
                      <a:endParaRPr lang="en-US" sz="1400" b="0" i="0" u="none" strike="noStrike" dirty="0">
                        <a:solidFill>
                          <a:srgbClr val="000000"/>
                        </a:solidFill>
                        <a:effectLst/>
                        <a:latin typeface="Calibri"/>
                      </a:endParaRPr>
                    </a:p>
                  </a:txBody>
                  <a:tcPr marL="7620" marR="7620" marT="7620" marB="0" anchor="b"/>
                </a:tc>
              </a:tr>
            </a:tbl>
          </a:graphicData>
        </a:graphic>
      </p:graphicFrame>
    </p:spTree>
    <p:extLst>
      <p:ext uri="{BB962C8B-B14F-4D97-AF65-F5344CB8AC3E}">
        <p14:creationId xmlns:p14="http://schemas.microsoft.com/office/powerpoint/2010/main" val="24690882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31"/>
          <p:cNvSpPr>
            <a:spLocks noGrp="1"/>
          </p:cNvSpPr>
          <p:nvPr>
            <p:ph type="title"/>
          </p:nvPr>
        </p:nvSpPr>
        <p:spPr>
          <a:xfrm>
            <a:off x="498475" y="256659"/>
            <a:ext cx="6423025" cy="1061602"/>
          </a:xfrm>
        </p:spPr>
        <p:txBody>
          <a:bodyPr/>
          <a:lstStyle/>
          <a:p>
            <a:r>
              <a:rPr lang="en-US" sz="2800" dirty="0" smtClean="0">
                <a:cs typeface="Calibri"/>
              </a:rPr>
              <a:t>Environmental Mitigation Trust:</a:t>
            </a:r>
            <a:br>
              <a:rPr lang="en-US" sz="2800" dirty="0" smtClean="0">
                <a:cs typeface="Calibri"/>
              </a:rPr>
            </a:br>
            <a:r>
              <a:rPr lang="en-US" sz="2800" dirty="0" smtClean="0">
                <a:cs typeface="Calibri"/>
              </a:rPr>
              <a:t>Eligible Mitigation Actions</a:t>
            </a:r>
            <a:endParaRPr lang="en-US" sz="2800" dirty="0">
              <a:cs typeface="Calibri"/>
            </a:endParaRPr>
          </a:p>
        </p:txBody>
      </p:sp>
      <p:sp>
        <p:nvSpPr>
          <p:cNvPr id="33" name="Content Placeholder 32"/>
          <p:cNvSpPr>
            <a:spLocks noGrp="1"/>
          </p:cNvSpPr>
          <p:nvPr>
            <p:ph sz="half" idx="1"/>
          </p:nvPr>
        </p:nvSpPr>
        <p:spPr>
          <a:xfrm>
            <a:off x="-76200" y="1600199"/>
            <a:ext cx="8356600" cy="5156201"/>
          </a:xfrm>
          <a:ln>
            <a:noFill/>
          </a:ln>
        </p:spPr>
        <p:txBody>
          <a:bodyPr>
            <a:normAutofit/>
          </a:bodyPr>
          <a:lstStyle/>
          <a:p>
            <a:pPr lvl="1" fontAlgn="base">
              <a:spcBef>
                <a:spcPts val="0"/>
              </a:spcBef>
              <a:spcAft>
                <a:spcPts val="600"/>
              </a:spcAft>
            </a:pPr>
            <a:r>
              <a:rPr lang="en-US" sz="2000" dirty="0" smtClean="0">
                <a:solidFill>
                  <a:schemeClr val="accent1"/>
                </a:solidFill>
                <a:latin typeface="Calibri" panose="020F0502020204030204" pitchFamily="34" charset="0"/>
              </a:rPr>
              <a:t>Eligible Ferries/Tugs</a:t>
            </a:r>
          </a:p>
          <a:p>
            <a:pPr lvl="3" fontAlgn="base">
              <a:spcBef>
                <a:spcPts val="0"/>
              </a:spcBef>
              <a:spcAft>
                <a:spcPts val="600"/>
              </a:spcAft>
            </a:pPr>
            <a:r>
              <a:rPr lang="en-US" dirty="0" smtClean="0">
                <a:solidFill>
                  <a:schemeClr val="accent1"/>
                </a:solidFill>
                <a:latin typeface="Calibri" panose="020F0502020204030204" pitchFamily="34" charset="0"/>
              </a:rPr>
              <a:t>Unregulated, Tier 1 or Tier 2 marine engines</a:t>
            </a:r>
          </a:p>
          <a:p>
            <a:pPr lvl="3" fontAlgn="base">
              <a:spcBef>
                <a:spcPts val="0"/>
              </a:spcBef>
              <a:spcAft>
                <a:spcPts val="600"/>
              </a:spcAft>
            </a:pPr>
            <a:r>
              <a:rPr lang="en-US" dirty="0" smtClean="0">
                <a:solidFill>
                  <a:schemeClr val="accent1"/>
                </a:solidFill>
                <a:latin typeface="Calibri" panose="020F0502020204030204" pitchFamily="34" charset="0"/>
              </a:rPr>
              <a:t>Eligible ferries and tugs must be scrapped, and </a:t>
            </a:r>
            <a:r>
              <a:rPr lang="en-US" dirty="0">
                <a:solidFill>
                  <a:schemeClr val="accent1"/>
                </a:solidFill>
                <a:latin typeface="Calibri" panose="020F0502020204030204" pitchFamily="34" charset="0"/>
              </a:rPr>
              <a:t>may be Repowered </a:t>
            </a:r>
            <a:r>
              <a:rPr lang="en-US" dirty="0" smtClean="0">
                <a:solidFill>
                  <a:schemeClr val="accent1"/>
                </a:solidFill>
                <a:latin typeface="Calibri" panose="020F0502020204030204" pitchFamily="34" charset="0"/>
              </a:rPr>
              <a:t>with </a:t>
            </a:r>
            <a:r>
              <a:rPr lang="en-US" dirty="0">
                <a:solidFill>
                  <a:schemeClr val="accent1"/>
                </a:solidFill>
                <a:latin typeface="Calibri" panose="020F0502020204030204" pitchFamily="34" charset="0"/>
              </a:rPr>
              <a:t>any new </a:t>
            </a:r>
            <a:r>
              <a:rPr lang="en-US" dirty="0" smtClean="0">
                <a:solidFill>
                  <a:schemeClr val="accent1"/>
                </a:solidFill>
                <a:latin typeface="Calibri" panose="020F0502020204030204" pitchFamily="34" charset="0"/>
              </a:rPr>
              <a:t>Tier 3 or Tier 4 diesel</a:t>
            </a:r>
            <a:r>
              <a:rPr lang="en-US" dirty="0">
                <a:solidFill>
                  <a:schemeClr val="accent1"/>
                </a:solidFill>
                <a:latin typeface="Calibri" panose="020F0502020204030204" pitchFamily="34" charset="0"/>
              </a:rPr>
              <a:t>, alternative fueled, or all-electric </a:t>
            </a:r>
            <a:r>
              <a:rPr lang="en-US" dirty="0" smtClean="0">
                <a:solidFill>
                  <a:schemeClr val="accent1"/>
                </a:solidFill>
                <a:latin typeface="Calibri" panose="020F0502020204030204" pitchFamily="34" charset="0"/>
              </a:rPr>
              <a:t>engines or may be upgraded with an EPA Certified Remanufacture System or an EPA Verified Engine Upgrade</a:t>
            </a:r>
          </a:p>
        </p:txBody>
      </p:sp>
      <p:graphicFrame>
        <p:nvGraphicFramePr>
          <p:cNvPr id="2" name="Table 1"/>
          <p:cNvGraphicFramePr>
            <a:graphicFrameLocks noGrp="1"/>
          </p:cNvGraphicFramePr>
          <p:nvPr>
            <p:extLst>
              <p:ext uri="{D42A27DB-BD31-4B8C-83A1-F6EECF244321}">
                <p14:modId xmlns:p14="http://schemas.microsoft.com/office/powerpoint/2010/main" val="2685417753"/>
              </p:ext>
            </p:extLst>
          </p:nvPr>
        </p:nvGraphicFramePr>
        <p:xfrm>
          <a:off x="297180" y="3837623"/>
          <a:ext cx="8580120" cy="1709737"/>
        </p:xfrm>
        <a:graphic>
          <a:graphicData uri="http://schemas.openxmlformats.org/drawingml/2006/table">
            <a:tbl>
              <a:tblPr>
                <a:tableStyleId>{5C22544A-7EE6-4342-B048-85BDC9FD1C3A}</a:tableStyleId>
              </a:tblPr>
              <a:tblGrid>
                <a:gridCol w="4173220"/>
                <a:gridCol w="1998980"/>
                <a:gridCol w="2407920"/>
              </a:tblGrid>
              <a:tr h="0">
                <a:tc rowSpan="2">
                  <a:txBody>
                    <a:bodyPr/>
                    <a:lstStyle/>
                    <a:p>
                      <a:pPr algn="l" fontAlgn="b"/>
                      <a:r>
                        <a:rPr lang="en-US" sz="1400" b="1" u="none" strike="noStrike" dirty="0">
                          <a:solidFill>
                            <a:schemeClr val="bg1"/>
                          </a:solidFill>
                          <a:effectLst/>
                        </a:rPr>
                        <a:t> </a:t>
                      </a:r>
                      <a:endParaRPr lang="en-US" sz="1400" b="1" i="0" u="none" strike="noStrike" dirty="0">
                        <a:solidFill>
                          <a:schemeClr val="bg1"/>
                        </a:solidFill>
                        <a:effectLst/>
                        <a:latin typeface="Calibri"/>
                      </a:endParaRPr>
                    </a:p>
                    <a:p>
                      <a:pPr algn="l" fontAlgn="b"/>
                      <a:r>
                        <a:rPr lang="en-US" sz="1400" b="1" u="none" strike="noStrike" dirty="0">
                          <a:solidFill>
                            <a:schemeClr val="bg1"/>
                          </a:solidFill>
                          <a:effectLst/>
                        </a:rPr>
                        <a:t> </a:t>
                      </a:r>
                      <a:endParaRPr lang="en-US" sz="1400" b="1" i="0" u="none" strike="noStrike" dirty="0">
                        <a:solidFill>
                          <a:schemeClr val="bg1"/>
                        </a:solidFill>
                        <a:effectLst/>
                        <a:latin typeface="Calibri"/>
                      </a:endParaRPr>
                    </a:p>
                  </a:txBody>
                  <a:tcPr marL="7620" marR="7620" marT="7620" marB="0" anchor="b">
                    <a:solidFill>
                      <a:srgbClr val="002060"/>
                    </a:solidFill>
                  </a:tcPr>
                </a:tc>
                <a:tc gridSpan="2">
                  <a:txBody>
                    <a:bodyPr/>
                    <a:lstStyle/>
                    <a:p>
                      <a:pPr algn="ctr" fontAlgn="b"/>
                      <a:r>
                        <a:rPr lang="en-US" sz="1600" b="1" u="none" strike="noStrike" dirty="0">
                          <a:solidFill>
                            <a:schemeClr val="bg1"/>
                          </a:solidFill>
                          <a:effectLst/>
                        </a:rPr>
                        <a:t>Percentage of Project That Can Be Funded Through Trust</a:t>
                      </a:r>
                      <a:endParaRPr lang="en-US" sz="1600" b="1" i="0" u="none" strike="noStrike" dirty="0">
                        <a:solidFill>
                          <a:schemeClr val="bg1"/>
                        </a:solidFill>
                        <a:effectLst/>
                        <a:latin typeface="Calibri"/>
                      </a:endParaRPr>
                    </a:p>
                  </a:txBody>
                  <a:tcPr marL="7620" marR="7620" marT="7620" marB="0" anchor="b">
                    <a:solidFill>
                      <a:srgbClr val="002060"/>
                    </a:solidFill>
                  </a:tcPr>
                </a:tc>
                <a:tc hMerge="1">
                  <a:txBody>
                    <a:bodyPr/>
                    <a:lstStyle/>
                    <a:p>
                      <a:endParaRPr lang="en-US"/>
                    </a:p>
                  </a:txBody>
                  <a:tcPr/>
                </a:tc>
              </a:tr>
              <a:tr h="559117">
                <a:tc vMerge="1">
                  <a:txBody>
                    <a:bodyPr/>
                    <a:lstStyle/>
                    <a:p>
                      <a:pPr algn="l" fontAlgn="b"/>
                      <a:endParaRPr lang="en-US" sz="1400" b="0" i="0" u="none" strike="noStrike" dirty="0">
                        <a:solidFill>
                          <a:srgbClr val="000000"/>
                        </a:solidFill>
                        <a:effectLst/>
                        <a:latin typeface="Calibri"/>
                      </a:endParaRPr>
                    </a:p>
                  </a:txBody>
                  <a:tcPr marL="7620" marR="7620" marT="7620" marB="0" anchor="b"/>
                </a:tc>
                <a:tc>
                  <a:txBody>
                    <a:bodyPr/>
                    <a:lstStyle/>
                    <a:p>
                      <a:pPr algn="ctr" fontAlgn="b"/>
                      <a:r>
                        <a:rPr lang="en-US" sz="1400" b="1" u="none" strike="noStrike" dirty="0">
                          <a:solidFill>
                            <a:schemeClr val="bg1"/>
                          </a:solidFill>
                          <a:effectLst/>
                        </a:rPr>
                        <a:t>Government-Owned Ferries and Tugs</a:t>
                      </a:r>
                      <a:endParaRPr lang="en-US" sz="1400" b="1" i="0" u="none" strike="noStrike" dirty="0">
                        <a:solidFill>
                          <a:schemeClr val="bg1"/>
                        </a:solidFill>
                        <a:effectLst/>
                        <a:latin typeface="Calibri"/>
                      </a:endParaRPr>
                    </a:p>
                  </a:txBody>
                  <a:tcPr marL="7620" marR="7620" marT="7620" marB="0" anchor="b">
                    <a:solidFill>
                      <a:srgbClr val="002060"/>
                    </a:solidFill>
                  </a:tcPr>
                </a:tc>
                <a:tc>
                  <a:txBody>
                    <a:bodyPr/>
                    <a:lstStyle/>
                    <a:p>
                      <a:pPr algn="ctr" fontAlgn="b"/>
                      <a:r>
                        <a:rPr lang="en-US" sz="1400" b="1" u="none" strike="noStrike" dirty="0">
                          <a:solidFill>
                            <a:schemeClr val="bg1"/>
                          </a:solidFill>
                          <a:effectLst/>
                        </a:rPr>
                        <a:t>Non-Government Owned Ferries and Tugs</a:t>
                      </a:r>
                      <a:endParaRPr lang="en-US" sz="1400" b="1" i="0" u="none" strike="noStrike" dirty="0">
                        <a:solidFill>
                          <a:schemeClr val="bg1"/>
                        </a:solidFill>
                        <a:effectLst/>
                        <a:latin typeface="Calibri"/>
                      </a:endParaRPr>
                    </a:p>
                  </a:txBody>
                  <a:tcPr marL="7620" marR="7620" marT="7620" marB="0" anchor="b">
                    <a:solidFill>
                      <a:srgbClr val="002060"/>
                    </a:solidFill>
                  </a:tcPr>
                </a:tc>
              </a:tr>
              <a:tr h="182880">
                <a:tc>
                  <a:txBody>
                    <a:bodyPr/>
                    <a:lstStyle/>
                    <a:p>
                      <a:pPr algn="l" fontAlgn="b"/>
                      <a:r>
                        <a:rPr lang="en-US" sz="1400" u="none" strike="noStrike">
                          <a:effectLst/>
                        </a:rPr>
                        <a:t>Repower with new diesel, AFV engine</a:t>
                      </a:r>
                      <a:endParaRPr lang="en-US" sz="1400" b="0" i="0" u="none" strike="noStrike">
                        <a:solidFill>
                          <a:srgbClr val="000000"/>
                        </a:solidFill>
                        <a:effectLst/>
                        <a:latin typeface="Calibri"/>
                      </a:endParaRPr>
                    </a:p>
                  </a:txBody>
                  <a:tcPr marL="7620" marR="7620" marT="7620" marB="0" anchor="b"/>
                </a:tc>
                <a:tc>
                  <a:txBody>
                    <a:bodyPr/>
                    <a:lstStyle/>
                    <a:p>
                      <a:pPr algn="r" fontAlgn="b"/>
                      <a:r>
                        <a:rPr lang="en-US" sz="1400" u="none" strike="noStrike">
                          <a:effectLst/>
                        </a:rPr>
                        <a:t>100%</a:t>
                      </a:r>
                      <a:endParaRPr lang="en-US" sz="1400" b="0" i="0" u="none" strike="noStrike">
                        <a:solidFill>
                          <a:srgbClr val="000000"/>
                        </a:solidFill>
                        <a:effectLst/>
                        <a:latin typeface="Calibri"/>
                      </a:endParaRPr>
                    </a:p>
                  </a:txBody>
                  <a:tcPr marL="7620" marR="7620" marT="7620" marB="0" anchor="b"/>
                </a:tc>
                <a:tc>
                  <a:txBody>
                    <a:bodyPr/>
                    <a:lstStyle/>
                    <a:p>
                      <a:pPr algn="r" fontAlgn="b"/>
                      <a:r>
                        <a:rPr lang="en-US" sz="1400" u="none" strike="noStrike">
                          <a:effectLst/>
                        </a:rPr>
                        <a:t>40%</a:t>
                      </a:r>
                      <a:endParaRPr lang="en-US" sz="1400" b="0" i="0" u="none" strike="noStrike">
                        <a:solidFill>
                          <a:srgbClr val="000000"/>
                        </a:solidFill>
                        <a:effectLst/>
                        <a:latin typeface="Calibri"/>
                      </a:endParaRPr>
                    </a:p>
                  </a:txBody>
                  <a:tcPr marL="7620" marR="7620" marT="7620" marB="0" anchor="b"/>
                </a:tc>
              </a:tr>
              <a:tr h="182880">
                <a:tc>
                  <a:txBody>
                    <a:bodyPr/>
                    <a:lstStyle/>
                    <a:p>
                      <a:pPr algn="l" fontAlgn="b"/>
                      <a:r>
                        <a:rPr lang="en-US" sz="1400" u="none" strike="noStrike">
                          <a:effectLst/>
                        </a:rPr>
                        <a:t>Repower with all-electric engine, including infrastructure</a:t>
                      </a:r>
                      <a:endParaRPr lang="en-US" sz="1400" b="0" i="0" u="none" strike="noStrike">
                        <a:solidFill>
                          <a:srgbClr val="000000"/>
                        </a:solidFill>
                        <a:effectLst/>
                        <a:latin typeface="Calibri"/>
                      </a:endParaRPr>
                    </a:p>
                  </a:txBody>
                  <a:tcPr marL="7620" marR="7620" marT="7620" marB="0" anchor="b"/>
                </a:tc>
                <a:tc>
                  <a:txBody>
                    <a:bodyPr/>
                    <a:lstStyle/>
                    <a:p>
                      <a:pPr algn="r" fontAlgn="b"/>
                      <a:r>
                        <a:rPr lang="en-US" sz="1400" u="none" strike="noStrike" dirty="0">
                          <a:effectLst/>
                        </a:rPr>
                        <a:t>100%</a:t>
                      </a:r>
                      <a:endParaRPr lang="en-US" sz="1400" b="0" i="0" u="none" strike="noStrike" dirty="0">
                        <a:solidFill>
                          <a:srgbClr val="000000"/>
                        </a:solidFill>
                        <a:effectLst/>
                        <a:latin typeface="Calibri"/>
                      </a:endParaRPr>
                    </a:p>
                  </a:txBody>
                  <a:tcPr marL="7620" marR="7620" marT="7620" marB="0" anchor="b"/>
                </a:tc>
                <a:tc>
                  <a:txBody>
                    <a:bodyPr/>
                    <a:lstStyle/>
                    <a:p>
                      <a:pPr algn="r" fontAlgn="b"/>
                      <a:r>
                        <a:rPr lang="en-US" sz="1400" u="none" strike="noStrike" dirty="0">
                          <a:effectLst/>
                        </a:rPr>
                        <a:t>75%</a:t>
                      </a:r>
                      <a:endParaRPr lang="en-US" sz="1400" b="0" i="0" u="none" strike="noStrike" dirty="0">
                        <a:solidFill>
                          <a:srgbClr val="000000"/>
                        </a:solidFill>
                        <a:effectLst/>
                        <a:latin typeface="Calibri"/>
                      </a:endParaRPr>
                    </a:p>
                  </a:txBody>
                  <a:tcPr marL="7620" marR="7620" marT="7620" marB="0" anchor="b"/>
                </a:tc>
              </a:tr>
            </a:tbl>
          </a:graphicData>
        </a:graphic>
      </p:graphicFrame>
    </p:spTree>
    <p:extLst>
      <p:ext uri="{BB962C8B-B14F-4D97-AF65-F5344CB8AC3E}">
        <p14:creationId xmlns:p14="http://schemas.microsoft.com/office/powerpoint/2010/main" val="20705875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31"/>
          <p:cNvSpPr>
            <a:spLocks noGrp="1"/>
          </p:cNvSpPr>
          <p:nvPr>
            <p:ph type="title"/>
          </p:nvPr>
        </p:nvSpPr>
        <p:spPr>
          <a:xfrm>
            <a:off x="498475" y="249039"/>
            <a:ext cx="6423025" cy="1061602"/>
          </a:xfrm>
        </p:spPr>
        <p:txBody>
          <a:bodyPr/>
          <a:lstStyle/>
          <a:p>
            <a:r>
              <a:rPr lang="en-US" sz="2800" dirty="0" smtClean="0">
                <a:cs typeface="Calibri"/>
              </a:rPr>
              <a:t>Environmental Mitigation Trust:</a:t>
            </a:r>
            <a:br>
              <a:rPr lang="en-US" sz="2800" dirty="0" smtClean="0">
                <a:cs typeface="Calibri"/>
              </a:rPr>
            </a:br>
            <a:r>
              <a:rPr lang="en-US" sz="2800" dirty="0" smtClean="0">
                <a:cs typeface="Calibri"/>
              </a:rPr>
              <a:t>Eligible Mitigation Actions</a:t>
            </a:r>
            <a:endParaRPr lang="en-US" sz="2800" dirty="0">
              <a:cs typeface="Calibri"/>
            </a:endParaRPr>
          </a:p>
        </p:txBody>
      </p:sp>
      <p:sp>
        <p:nvSpPr>
          <p:cNvPr id="33" name="Content Placeholder 32"/>
          <p:cNvSpPr>
            <a:spLocks noGrp="1"/>
          </p:cNvSpPr>
          <p:nvPr>
            <p:ph sz="half" idx="1"/>
          </p:nvPr>
        </p:nvSpPr>
        <p:spPr>
          <a:xfrm>
            <a:off x="-76200" y="1600199"/>
            <a:ext cx="8356600" cy="5156201"/>
          </a:xfrm>
          <a:ln>
            <a:noFill/>
          </a:ln>
        </p:spPr>
        <p:txBody>
          <a:bodyPr>
            <a:normAutofit/>
          </a:bodyPr>
          <a:lstStyle/>
          <a:p>
            <a:pPr lvl="1" fontAlgn="base">
              <a:spcBef>
                <a:spcPts val="0"/>
              </a:spcBef>
              <a:spcAft>
                <a:spcPts val="600"/>
              </a:spcAft>
            </a:pPr>
            <a:r>
              <a:rPr lang="en-US" sz="2000" dirty="0" smtClean="0">
                <a:solidFill>
                  <a:schemeClr val="accent1"/>
                </a:solidFill>
                <a:latin typeface="Calibri" panose="020F0502020204030204" pitchFamily="34" charset="0"/>
              </a:rPr>
              <a:t>Eligible Ocean Going Vessels (OGV) </a:t>
            </a:r>
            <a:r>
              <a:rPr lang="en-US" sz="2000" dirty="0" err="1" smtClean="0">
                <a:solidFill>
                  <a:schemeClr val="accent1"/>
                </a:solidFill>
                <a:latin typeface="Calibri" panose="020F0502020204030204" pitchFamily="34" charset="0"/>
              </a:rPr>
              <a:t>Shorepower</a:t>
            </a:r>
            <a:endParaRPr lang="en-US" sz="2000" dirty="0" smtClean="0">
              <a:solidFill>
                <a:schemeClr val="accent1"/>
              </a:solidFill>
              <a:latin typeface="Calibri" panose="020F0502020204030204" pitchFamily="34" charset="0"/>
            </a:endParaRPr>
          </a:p>
          <a:p>
            <a:pPr lvl="3" fontAlgn="base">
              <a:spcBef>
                <a:spcPts val="0"/>
              </a:spcBef>
              <a:spcAft>
                <a:spcPts val="600"/>
              </a:spcAft>
            </a:pPr>
            <a:r>
              <a:rPr lang="en-US" dirty="0" smtClean="0">
                <a:solidFill>
                  <a:schemeClr val="accent1"/>
                </a:solidFill>
                <a:latin typeface="Calibri" panose="020F0502020204030204" pitchFamily="34" charset="0"/>
              </a:rPr>
              <a:t>Systems that enable a compatible vessel’s engines to remain off while the vessel is at berth. Components eligible for reimbursement include cables, cable management systems, shore power coupler systems, distribution control systems, and power distribution components </a:t>
            </a:r>
          </a:p>
          <a:p>
            <a:pPr lvl="3" fontAlgn="base">
              <a:spcBef>
                <a:spcPts val="0"/>
              </a:spcBef>
              <a:spcAft>
                <a:spcPts val="600"/>
              </a:spcAft>
            </a:pPr>
            <a:r>
              <a:rPr lang="en-US" dirty="0" smtClean="0">
                <a:solidFill>
                  <a:schemeClr val="accent1"/>
                </a:solidFill>
                <a:latin typeface="Calibri" panose="020F0502020204030204" pitchFamily="34" charset="0"/>
              </a:rPr>
              <a:t>Eligible OGVs may </a:t>
            </a:r>
            <a:r>
              <a:rPr lang="en-US" dirty="0">
                <a:solidFill>
                  <a:schemeClr val="accent1"/>
                </a:solidFill>
                <a:latin typeface="Calibri" panose="020F0502020204030204" pitchFamily="34" charset="0"/>
              </a:rPr>
              <a:t>be Repowered </a:t>
            </a:r>
            <a:r>
              <a:rPr lang="en-US" dirty="0" smtClean="0">
                <a:solidFill>
                  <a:schemeClr val="accent1"/>
                </a:solidFill>
                <a:latin typeface="Calibri" panose="020F0502020204030204" pitchFamily="34" charset="0"/>
              </a:rPr>
              <a:t>with </a:t>
            </a:r>
            <a:r>
              <a:rPr lang="en-US" dirty="0">
                <a:solidFill>
                  <a:schemeClr val="accent1"/>
                </a:solidFill>
                <a:latin typeface="Calibri" panose="020F0502020204030204" pitchFamily="34" charset="0"/>
              </a:rPr>
              <a:t>any new </a:t>
            </a:r>
            <a:r>
              <a:rPr lang="en-US" dirty="0" smtClean="0">
                <a:solidFill>
                  <a:schemeClr val="accent1"/>
                </a:solidFill>
                <a:latin typeface="Calibri" panose="020F0502020204030204" pitchFamily="34" charset="0"/>
              </a:rPr>
              <a:t>Tier 3 or Tier 4 diesel</a:t>
            </a:r>
            <a:r>
              <a:rPr lang="en-US" dirty="0">
                <a:solidFill>
                  <a:schemeClr val="accent1"/>
                </a:solidFill>
                <a:latin typeface="Calibri" panose="020F0502020204030204" pitchFamily="34" charset="0"/>
              </a:rPr>
              <a:t>, alternative fueled, or all-electric </a:t>
            </a:r>
            <a:r>
              <a:rPr lang="en-US" dirty="0" smtClean="0">
                <a:solidFill>
                  <a:schemeClr val="accent1"/>
                </a:solidFill>
                <a:latin typeface="Calibri" panose="020F0502020204030204" pitchFamily="34" charset="0"/>
              </a:rPr>
              <a:t>engines or may be upgraded with an EPA Certified Remanufacture System or an EPA Verified Engine Upgrade</a:t>
            </a:r>
          </a:p>
        </p:txBody>
      </p:sp>
      <p:graphicFrame>
        <p:nvGraphicFramePr>
          <p:cNvPr id="3" name="Table 2"/>
          <p:cNvGraphicFramePr>
            <a:graphicFrameLocks noGrp="1"/>
          </p:cNvGraphicFramePr>
          <p:nvPr>
            <p:extLst>
              <p:ext uri="{D42A27DB-BD31-4B8C-83A1-F6EECF244321}">
                <p14:modId xmlns:p14="http://schemas.microsoft.com/office/powerpoint/2010/main" val="3278361725"/>
              </p:ext>
            </p:extLst>
          </p:nvPr>
        </p:nvGraphicFramePr>
        <p:xfrm>
          <a:off x="320040" y="4758373"/>
          <a:ext cx="8420100" cy="1424940"/>
        </p:xfrm>
        <a:graphic>
          <a:graphicData uri="http://schemas.openxmlformats.org/drawingml/2006/table">
            <a:tbl>
              <a:tblPr>
                <a:tableStyleId>{5C22544A-7EE6-4342-B048-85BDC9FD1C3A}</a:tableStyleId>
              </a:tblPr>
              <a:tblGrid>
                <a:gridCol w="4081780"/>
                <a:gridCol w="2159000"/>
                <a:gridCol w="2179320"/>
              </a:tblGrid>
              <a:tr h="182880">
                <a:tc rowSpan="2">
                  <a:txBody>
                    <a:bodyPr/>
                    <a:lstStyle/>
                    <a:p>
                      <a:pPr algn="l" fontAlgn="b"/>
                      <a:r>
                        <a:rPr lang="en-US" sz="1400" b="1" u="none" strike="noStrike" dirty="0">
                          <a:solidFill>
                            <a:schemeClr val="bg1"/>
                          </a:solidFill>
                          <a:effectLst/>
                        </a:rPr>
                        <a:t> </a:t>
                      </a:r>
                      <a:endParaRPr lang="en-US" sz="1400" b="1" i="0" u="none" strike="noStrike" dirty="0">
                        <a:solidFill>
                          <a:schemeClr val="bg1"/>
                        </a:solidFill>
                        <a:effectLst/>
                        <a:latin typeface="Calibri"/>
                      </a:endParaRPr>
                    </a:p>
                    <a:p>
                      <a:pPr algn="l" fontAlgn="b"/>
                      <a:r>
                        <a:rPr lang="en-US" sz="1400" b="1" u="none" strike="noStrike" dirty="0">
                          <a:solidFill>
                            <a:schemeClr val="bg1"/>
                          </a:solidFill>
                          <a:effectLst/>
                        </a:rPr>
                        <a:t> </a:t>
                      </a:r>
                      <a:endParaRPr lang="en-US" sz="1400" b="1" i="0" u="none" strike="noStrike" dirty="0">
                        <a:solidFill>
                          <a:schemeClr val="bg1"/>
                        </a:solidFill>
                        <a:effectLst/>
                        <a:latin typeface="Calibri"/>
                      </a:endParaRPr>
                    </a:p>
                  </a:txBody>
                  <a:tcPr marL="7620" marR="7620" marT="7620" marB="0" anchor="b">
                    <a:solidFill>
                      <a:srgbClr val="002060"/>
                    </a:solidFill>
                  </a:tcPr>
                </a:tc>
                <a:tc gridSpan="2">
                  <a:txBody>
                    <a:bodyPr/>
                    <a:lstStyle/>
                    <a:p>
                      <a:pPr algn="ctr" fontAlgn="b"/>
                      <a:r>
                        <a:rPr lang="en-US" sz="1600" b="1" u="none" strike="noStrike" dirty="0">
                          <a:solidFill>
                            <a:schemeClr val="bg1"/>
                          </a:solidFill>
                          <a:effectLst/>
                        </a:rPr>
                        <a:t>Percentage of Project That Can Be Funded Through Trust</a:t>
                      </a:r>
                      <a:endParaRPr lang="en-US" sz="1600" b="1" i="0" u="none" strike="noStrike" dirty="0">
                        <a:solidFill>
                          <a:schemeClr val="bg1"/>
                        </a:solidFill>
                        <a:effectLst/>
                        <a:latin typeface="Calibri"/>
                      </a:endParaRPr>
                    </a:p>
                  </a:txBody>
                  <a:tcPr marL="7620" marR="7620" marT="7620" marB="0" anchor="b">
                    <a:solidFill>
                      <a:srgbClr val="002060"/>
                    </a:solidFill>
                  </a:tcPr>
                </a:tc>
                <a:tc hMerge="1">
                  <a:txBody>
                    <a:bodyPr/>
                    <a:lstStyle/>
                    <a:p>
                      <a:endParaRPr lang="en-US"/>
                    </a:p>
                  </a:txBody>
                  <a:tcPr/>
                </a:tc>
              </a:tr>
              <a:tr h="560387">
                <a:tc vMerge="1">
                  <a:txBody>
                    <a:bodyPr/>
                    <a:lstStyle/>
                    <a:p>
                      <a:pPr algn="l" fontAlgn="b"/>
                      <a:endParaRPr lang="en-US" sz="1400" b="0" i="0" u="none" strike="noStrike" dirty="0">
                        <a:solidFill>
                          <a:srgbClr val="000000"/>
                        </a:solidFill>
                        <a:effectLst/>
                        <a:latin typeface="Calibri"/>
                      </a:endParaRPr>
                    </a:p>
                  </a:txBody>
                  <a:tcPr marL="7620" marR="7620" marT="7620" marB="0" anchor="b"/>
                </a:tc>
                <a:tc>
                  <a:txBody>
                    <a:bodyPr/>
                    <a:lstStyle/>
                    <a:p>
                      <a:pPr algn="ctr" fontAlgn="b"/>
                      <a:r>
                        <a:rPr lang="en-US" sz="1400" b="1" u="none" strike="noStrike" dirty="0">
                          <a:solidFill>
                            <a:schemeClr val="bg1"/>
                          </a:solidFill>
                          <a:effectLst/>
                        </a:rPr>
                        <a:t>Government-Owned Marine </a:t>
                      </a:r>
                      <a:r>
                        <a:rPr lang="en-US" sz="1400" b="1" u="none" strike="noStrike" dirty="0" err="1">
                          <a:solidFill>
                            <a:schemeClr val="bg1"/>
                          </a:solidFill>
                          <a:effectLst/>
                        </a:rPr>
                        <a:t>Shorepower</a:t>
                      </a:r>
                      <a:endParaRPr lang="en-US" sz="1400" b="1" i="0" u="none" strike="noStrike" dirty="0">
                        <a:solidFill>
                          <a:schemeClr val="bg1"/>
                        </a:solidFill>
                        <a:effectLst/>
                        <a:latin typeface="Calibri"/>
                      </a:endParaRPr>
                    </a:p>
                  </a:txBody>
                  <a:tcPr marL="7620" marR="7620" marT="7620" marB="0" anchor="ctr">
                    <a:solidFill>
                      <a:srgbClr val="002060"/>
                    </a:solidFill>
                  </a:tcPr>
                </a:tc>
                <a:tc>
                  <a:txBody>
                    <a:bodyPr/>
                    <a:lstStyle/>
                    <a:p>
                      <a:pPr algn="ctr" fontAlgn="b"/>
                      <a:r>
                        <a:rPr lang="en-US" sz="1400" b="1" u="none" strike="noStrike" dirty="0">
                          <a:solidFill>
                            <a:schemeClr val="bg1"/>
                          </a:solidFill>
                          <a:effectLst/>
                        </a:rPr>
                        <a:t>Non-Government Owned Marine </a:t>
                      </a:r>
                      <a:r>
                        <a:rPr lang="en-US" sz="1400" b="1" u="none" strike="noStrike" dirty="0" err="1">
                          <a:solidFill>
                            <a:schemeClr val="bg1"/>
                          </a:solidFill>
                          <a:effectLst/>
                        </a:rPr>
                        <a:t>Shorepower</a:t>
                      </a:r>
                      <a:endParaRPr lang="en-US" sz="1400" b="1" i="0" u="none" strike="noStrike" dirty="0">
                        <a:solidFill>
                          <a:schemeClr val="bg1"/>
                        </a:solidFill>
                        <a:effectLst/>
                        <a:latin typeface="Calibri"/>
                      </a:endParaRPr>
                    </a:p>
                  </a:txBody>
                  <a:tcPr marL="7620" marR="7620" marT="7620" marB="0" anchor="ctr">
                    <a:solidFill>
                      <a:srgbClr val="002060"/>
                    </a:solidFill>
                  </a:tcPr>
                </a:tc>
              </a:tr>
              <a:tr h="281940">
                <a:tc>
                  <a:txBody>
                    <a:bodyPr/>
                    <a:lstStyle/>
                    <a:p>
                      <a:pPr algn="l" fontAlgn="b"/>
                      <a:r>
                        <a:rPr lang="en-US" sz="1400" u="none" strike="noStrike" dirty="0">
                          <a:effectLst/>
                        </a:rPr>
                        <a:t>Costs associated with shore-side system</a:t>
                      </a:r>
                      <a:endParaRPr lang="en-US" sz="1400" b="0" i="0" u="none" strike="noStrike" dirty="0">
                        <a:solidFill>
                          <a:srgbClr val="000000"/>
                        </a:solidFill>
                        <a:effectLst/>
                        <a:latin typeface="Calibri"/>
                      </a:endParaRPr>
                    </a:p>
                  </a:txBody>
                  <a:tcPr marL="7620" marR="7620" marT="7620" marB="0" anchor="b"/>
                </a:tc>
                <a:tc>
                  <a:txBody>
                    <a:bodyPr/>
                    <a:lstStyle/>
                    <a:p>
                      <a:pPr algn="r" fontAlgn="b"/>
                      <a:r>
                        <a:rPr lang="en-US" sz="1400" u="none" strike="noStrike">
                          <a:effectLst/>
                        </a:rPr>
                        <a:t>100%</a:t>
                      </a:r>
                      <a:endParaRPr lang="en-US" sz="1400" b="0" i="0" u="none" strike="noStrike">
                        <a:solidFill>
                          <a:srgbClr val="000000"/>
                        </a:solidFill>
                        <a:effectLst/>
                        <a:latin typeface="Calibri"/>
                      </a:endParaRPr>
                    </a:p>
                  </a:txBody>
                  <a:tcPr marL="7620" marR="7620" marT="7620" marB="0" anchor="b"/>
                </a:tc>
                <a:tc>
                  <a:txBody>
                    <a:bodyPr/>
                    <a:lstStyle/>
                    <a:p>
                      <a:pPr algn="r" fontAlgn="b"/>
                      <a:r>
                        <a:rPr lang="en-US" sz="1400" u="none" strike="noStrike" dirty="0">
                          <a:effectLst/>
                        </a:rPr>
                        <a:t>25%</a:t>
                      </a:r>
                      <a:endParaRPr lang="en-US" sz="1400" b="0" i="0" u="none" strike="noStrike" dirty="0">
                        <a:solidFill>
                          <a:srgbClr val="000000"/>
                        </a:solidFill>
                        <a:effectLst/>
                        <a:latin typeface="Calibri"/>
                      </a:endParaRPr>
                    </a:p>
                  </a:txBody>
                  <a:tcPr marL="7620" marR="7620" marT="7620" marB="0" anchor="b"/>
                </a:tc>
              </a:tr>
            </a:tbl>
          </a:graphicData>
        </a:graphic>
      </p:graphicFrame>
    </p:spTree>
    <p:extLst>
      <p:ext uri="{BB962C8B-B14F-4D97-AF65-F5344CB8AC3E}">
        <p14:creationId xmlns:p14="http://schemas.microsoft.com/office/powerpoint/2010/main" val="26030446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31"/>
          <p:cNvSpPr>
            <a:spLocks noGrp="1"/>
          </p:cNvSpPr>
          <p:nvPr>
            <p:ph type="title"/>
          </p:nvPr>
        </p:nvSpPr>
        <p:spPr>
          <a:xfrm>
            <a:off x="498475" y="256659"/>
            <a:ext cx="6423025" cy="1061602"/>
          </a:xfrm>
        </p:spPr>
        <p:txBody>
          <a:bodyPr/>
          <a:lstStyle/>
          <a:p>
            <a:r>
              <a:rPr lang="en-US" sz="2800" dirty="0" smtClean="0">
                <a:cs typeface="Calibri"/>
              </a:rPr>
              <a:t>Environmental Mitigation Trust:</a:t>
            </a:r>
            <a:br>
              <a:rPr lang="en-US" sz="2800" dirty="0" smtClean="0">
                <a:cs typeface="Calibri"/>
              </a:rPr>
            </a:br>
            <a:r>
              <a:rPr lang="en-US" sz="2800" dirty="0" smtClean="0">
                <a:cs typeface="Calibri"/>
              </a:rPr>
              <a:t>Eligible Mitigation Actions</a:t>
            </a:r>
            <a:endParaRPr lang="en-US" sz="2800" dirty="0">
              <a:cs typeface="Calibri"/>
            </a:endParaRPr>
          </a:p>
        </p:txBody>
      </p:sp>
      <p:sp>
        <p:nvSpPr>
          <p:cNvPr id="33" name="Content Placeholder 32"/>
          <p:cNvSpPr>
            <a:spLocks noGrp="1"/>
          </p:cNvSpPr>
          <p:nvPr>
            <p:ph sz="half" idx="1"/>
          </p:nvPr>
        </p:nvSpPr>
        <p:spPr>
          <a:xfrm>
            <a:off x="-76200" y="1600199"/>
            <a:ext cx="8356600" cy="5156201"/>
          </a:xfrm>
          <a:ln>
            <a:noFill/>
          </a:ln>
        </p:spPr>
        <p:txBody>
          <a:bodyPr>
            <a:normAutofit/>
          </a:bodyPr>
          <a:lstStyle/>
          <a:p>
            <a:pPr lvl="1" fontAlgn="base">
              <a:spcBef>
                <a:spcPts val="0"/>
              </a:spcBef>
              <a:spcAft>
                <a:spcPts val="600"/>
              </a:spcAft>
            </a:pPr>
            <a:r>
              <a:rPr lang="en-US" sz="2000" dirty="0" smtClean="0">
                <a:solidFill>
                  <a:schemeClr val="accent1"/>
                </a:solidFill>
                <a:latin typeface="Calibri" panose="020F0502020204030204" pitchFamily="34" charset="0"/>
              </a:rPr>
              <a:t>Eligible Medium Trucks</a:t>
            </a:r>
          </a:p>
          <a:p>
            <a:pPr lvl="3" fontAlgn="base">
              <a:spcBef>
                <a:spcPts val="0"/>
              </a:spcBef>
              <a:spcAft>
                <a:spcPts val="600"/>
              </a:spcAft>
            </a:pPr>
            <a:r>
              <a:rPr lang="en-US" dirty="0" smtClean="0">
                <a:solidFill>
                  <a:schemeClr val="accent1"/>
                </a:solidFill>
                <a:latin typeface="Calibri" panose="020F0502020204030204" pitchFamily="34" charset="0"/>
              </a:rPr>
              <a:t>1992-2006 model year Class 4-7 Local Freight Trucks</a:t>
            </a:r>
          </a:p>
          <a:p>
            <a:pPr lvl="3" fontAlgn="base">
              <a:spcBef>
                <a:spcPts val="0"/>
              </a:spcBef>
              <a:spcAft>
                <a:spcPts val="600"/>
              </a:spcAft>
            </a:pPr>
            <a:r>
              <a:rPr lang="en-US" dirty="0" smtClean="0">
                <a:solidFill>
                  <a:schemeClr val="accent1"/>
                </a:solidFill>
                <a:latin typeface="Calibri" panose="020F0502020204030204" pitchFamily="34" charset="0"/>
              </a:rPr>
              <a:t>Eligible medium trucks must be scrapped, and </a:t>
            </a:r>
            <a:r>
              <a:rPr lang="en-US" dirty="0">
                <a:solidFill>
                  <a:schemeClr val="accent1"/>
                </a:solidFill>
                <a:latin typeface="Calibri" panose="020F0502020204030204" pitchFamily="34" charset="0"/>
              </a:rPr>
              <a:t>may be Repowered or replaced with any new diesel, alternative fueled, or all-electric </a:t>
            </a:r>
            <a:r>
              <a:rPr lang="en-US" dirty="0" smtClean="0">
                <a:solidFill>
                  <a:schemeClr val="accent1"/>
                </a:solidFill>
                <a:latin typeface="Calibri" panose="020F0502020204030204" pitchFamily="34" charset="0"/>
              </a:rPr>
              <a:t>engine</a:t>
            </a:r>
          </a:p>
        </p:txBody>
      </p:sp>
      <p:graphicFrame>
        <p:nvGraphicFramePr>
          <p:cNvPr id="2" name="Table 1"/>
          <p:cNvGraphicFramePr>
            <a:graphicFrameLocks noGrp="1"/>
          </p:cNvGraphicFramePr>
          <p:nvPr>
            <p:extLst>
              <p:ext uri="{D42A27DB-BD31-4B8C-83A1-F6EECF244321}">
                <p14:modId xmlns:p14="http://schemas.microsoft.com/office/powerpoint/2010/main" val="720879701"/>
              </p:ext>
            </p:extLst>
          </p:nvPr>
        </p:nvGraphicFramePr>
        <p:xfrm>
          <a:off x="396240" y="3174365"/>
          <a:ext cx="8366760" cy="2494915"/>
        </p:xfrm>
        <a:graphic>
          <a:graphicData uri="http://schemas.openxmlformats.org/drawingml/2006/table">
            <a:tbl>
              <a:tblPr>
                <a:tableStyleId>{5C22544A-7EE6-4342-B048-85BDC9FD1C3A}</a:tableStyleId>
              </a:tblPr>
              <a:tblGrid>
                <a:gridCol w="4074160"/>
                <a:gridCol w="2059940"/>
                <a:gridCol w="2232660"/>
              </a:tblGrid>
              <a:tr h="589915">
                <a:tc rowSpan="2">
                  <a:txBody>
                    <a:bodyPr/>
                    <a:lstStyle/>
                    <a:p>
                      <a:pPr algn="l" fontAlgn="b"/>
                      <a:r>
                        <a:rPr lang="en-US" sz="1400" b="1" u="none" strike="noStrike" dirty="0">
                          <a:solidFill>
                            <a:schemeClr val="bg1"/>
                          </a:solidFill>
                          <a:effectLst/>
                        </a:rPr>
                        <a:t> </a:t>
                      </a:r>
                      <a:endParaRPr lang="en-US" sz="1400" b="1" i="0" u="none" strike="noStrike" dirty="0">
                        <a:solidFill>
                          <a:schemeClr val="bg1"/>
                        </a:solidFill>
                        <a:effectLst/>
                        <a:latin typeface="Calibri"/>
                      </a:endParaRPr>
                    </a:p>
                    <a:p>
                      <a:pPr algn="l" fontAlgn="b"/>
                      <a:r>
                        <a:rPr lang="en-US" sz="1400" b="1" u="none" strike="noStrike" dirty="0">
                          <a:solidFill>
                            <a:schemeClr val="bg1"/>
                          </a:solidFill>
                          <a:effectLst/>
                        </a:rPr>
                        <a:t> </a:t>
                      </a:r>
                      <a:endParaRPr lang="en-US" sz="1400" b="1" i="0" u="none" strike="noStrike" dirty="0">
                        <a:solidFill>
                          <a:schemeClr val="bg1"/>
                        </a:solidFill>
                        <a:effectLst/>
                        <a:latin typeface="Calibri"/>
                      </a:endParaRPr>
                    </a:p>
                  </a:txBody>
                  <a:tcPr marL="7620" marR="7620" marT="7620" marB="0" anchor="b">
                    <a:solidFill>
                      <a:srgbClr val="002060"/>
                    </a:solidFill>
                  </a:tcPr>
                </a:tc>
                <a:tc gridSpan="2">
                  <a:txBody>
                    <a:bodyPr/>
                    <a:lstStyle/>
                    <a:p>
                      <a:pPr algn="ctr" fontAlgn="b"/>
                      <a:r>
                        <a:rPr lang="en-US" sz="1600" b="1" u="none" strike="noStrike" dirty="0">
                          <a:solidFill>
                            <a:schemeClr val="bg1"/>
                          </a:solidFill>
                          <a:effectLst/>
                        </a:rPr>
                        <a:t>Percentage of Project That Can Be Funded Through Trust</a:t>
                      </a:r>
                      <a:endParaRPr lang="en-US" sz="1600" b="1" i="0" u="none" strike="noStrike" dirty="0">
                        <a:solidFill>
                          <a:schemeClr val="bg1"/>
                        </a:solidFill>
                        <a:effectLst/>
                        <a:latin typeface="Calibri"/>
                      </a:endParaRPr>
                    </a:p>
                  </a:txBody>
                  <a:tcPr marL="7620" marR="7620" marT="7620" marB="0" anchor="ctr">
                    <a:solidFill>
                      <a:srgbClr val="002060"/>
                    </a:solidFill>
                  </a:tcPr>
                </a:tc>
                <a:tc hMerge="1">
                  <a:txBody>
                    <a:bodyPr/>
                    <a:lstStyle/>
                    <a:p>
                      <a:endParaRPr lang="en-US"/>
                    </a:p>
                  </a:txBody>
                  <a:tcPr/>
                </a:tc>
              </a:tr>
              <a:tr h="594360">
                <a:tc vMerge="1">
                  <a:txBody>
                    <a:bodyPr/>
                    <a:lstStyle/>
                    <a:p>
                      <a:pPr algn="l" fontAlgn="b"/>
                      <a:endParaRPr lang="en-US" sz="1400" b="1" i="0" u="none" strike="noStrike" dirty="0">
                        <a:solidFill>
                          <a:schemeClr val="bg1"/>
                        </a:solidFill>
                        <a:effectLst/>
                        <a:latin typeface="Calibri"/>
                      </a:endParaRPr>
                    </a:p>
                  </a:txBody>
                  <a:tcPr marL="7620" marR="7620" marT="7620" marB="0" anchor="b">
                    <a:solidFill>
                      <a:srgbClr val="002060"/>
                    </a:solidFill>
                  </a:tcPr>
                </a:tc>
                <a:tc>
                  <a:txBody>
                    <a:bodyPr/>
                    <a:lstStyle/>
                    <a:p>
                      <a:pPr algn="ctr" fontAlgn="b"/>
                      <a:r>
                        <a:rPr lang="en-US" sz="1400" b="1" u="none" strike="noStrike" dirty="0">
                          <a:solidFill>
                            <a:schemeClr val="bg1"/>
                          </a:solidFill>
                          <a:effectLst/>
                        </a:rPr>
                        <a:t>Government-Owned Medium Trucks</a:t>
                      </a:r>
                      <a:endParaRPr lang="en-US" sz="1400" b="1" i="0" u="none" strike="noStrike" dirty="0">
                        <a:solidFill>
                          <a:schemeClr val="bg1"/>
                        </a:solidFill>
                        <a:effectLst/>
                        <a:latin typeface="Calibri"/>
                      </a:endParaRPr>
                    </a:p>
                  </a:txBody>
                  <a:tcPr marL="7620" marR="7620" marT="7620" marB="0" anchor="ctr">
                    <a:solidFill>
                      <a:srgbClr val="002060"/>
                    </a:solidFill>
                  </a:tcPr>
                </a:tc>
                <a:tc>
                  <a:txBody>
                    <a:bodyPr/>
                    <a:lstStyle/>
                    <a:p>
                      <a:pPr algn="ctr" fontAlgn="b"/>
                      <a:r>
                        <a:rPr lang="en-US" sz="1400" b="1" u="none" strike="noStrike" dirty="0">
                          <a:solidFill>
                            <a:schemeClr val="bg1"/>
                          </a:solidFill>
                          <a:effectLst/>
                        </a:rPr>
                        <a:t>Non-Government Owned Medium Trucks</a:t>
                      </a:r>
                      <a:endParaRPr lang="en-US" sz="1400" b="1" i="0" u="none" strike="noStrike" dirty="0">
                        <a:solidFill>
                          <a:schemeClr val="bg1"/>
                        </a:solidFill>
                        <a:effectLst/>
                        <a:latin typeface="Calibri"/>
                      </a:endParaRPr>
                    </a:p>
                  </a:txBody>
                  <a:tcPr marL="7620" marR="7620" marT="7620" marB="0" anchor="ctr">
                    <a:solidFill>
                      <a:srgbClr val="002060"/>
                    </a:solidFill>
                  </a:tcPr>
                </a:tc>
              </a:tr>
              <a:tr h="182880">
                <a:tc>
                  <a:txBody>
                    <a:bodyPr/>
                    <a:lstStyle/>
                    <a:p>
                      <a:pPr algn="l" fontAlgn="b"/>
                      <a:r>
                        <a:rPr lang="en-US" sz="1400" u="none" strike="noStrike">
                          <a:effectLst/>
                        </a:rPr>
                        <a:t>Repower with new diesel or AFV engine</a:t>
                      </a:r>
                      <a:endParaRPr lang="en-US" sz="1400" b="0" i="0" u="none" strike="noStrike">
                        <a:solidFill>
                          <a:srgbClr val="000000"/>
                        </a:solidFill>
                        <a:effectLst/>
                        <a:latin typeface="Calibri"/>
                      </a:endParaRPr>
                    </a:p>
                  </a:txBody>
                  <a:tcPr marL="7620" marR="7620" marT="7620" marB="0" anchor="b"/>
                </a:tc>
                <a:tc>
                  <a:txBody>
                    <a:bodyPr/>
                    <a:lstStyle/>
                    <a:p>
                      <a:pPr algn="r" fontAlgn="b"/>
                      <a:r>
                        <a:rPr lang="en-US" sz="1400" u="none" strike="noStrike">
                          <a:effectLst/>
                        </a:rPr>
                        <a:t>100%</a:t>
                      </a:r>
                      <a:endParaRPr lang="en-US" sz="1400" b="0" i="0" u="none" strike="noStrike">
                        <a:solidFill>
                          <a:srgbClr val="000000"/>
                        </a:solidFill>
                        <a:effectLst/>
                        <a:latin typeface="Calibri"/>
                      </a:endParaRPr>
                    </a:p>
                  </a:txBody>
                  <a:tcPr marL="7620" marR="7620" marT="7620" marB="0" anchor="b"/>
                </a:tc>
                <a:tc>
                  <a:txBody>
                    <a:bodyPr/>
                    <a:lstStyle/>
                    <a:p>
                      <a:pPr algn="r" fontAlgn="b"/>
                      <a:r>
                        <a:rPr lang="en-US" sz="1400" u="none" strike="noStrike">
                          <a:effectLst/>
                        </a:rPr>
                        <a:t>40%</a:t>
                      </a:r>
                      <a:endParaRPr lang="en-US" sz="1400" b="0" i="0" u="none" strike="noStrike">
                        <a:solidFill>
                          <a:srgbClr val="000000"/>
                        </a:solidFill>
                        <a:effectLst/>
                        <a:latin typeface="Calibri"/>
                      </a:endParaRPr>
                    </a:p>
                  </a:txBody>
                  <a:tcPr marL="7620" marR="7620" marT="7620" marB="0" anchor="b"/>
                </a:tc>
              </a:tr>
              <a:tr h="182880">
                <a:tc>
                  <a:txBody>
                    <a:bodyPr/>
                    <a:lstStyle/>
                    <a:p>
                      <a:pPr algn="l" fontAlgn="b"/>
                      <a:r>
                        <a:rPr lang="en-US" sz="1400" u="none" strike="noStrike">
                          <a:effectLst/>
                        </a:rPr>
                        <a:t>Purchase new diesel or AFV vehicle</a:t>
                      </a:r>
                      <a:endParaRPr lang="en-US" sz="1400" b="0" i="0" u="none" strike="noStrike">
                        <a:solidFill>
                          <a:srgbClr val="000000"/>
                        </a:solidFill>
                        <a:effectLst/>
                        <a:latin typeface="Calibri"/>
                      </a:endParaRPr>
                    </a:p>
                  </a:txBody>
                  <a:tcPr marL="7620" marR="7620" marT="7620" marB="0" anchor="b"/>
                </a:tc>
                <a:tc>
                  <a:txBody>
                    <a:bodyPr/>
                    <a:lstStyle/>
                    <a:p>
                      <a:pPr algn="r" fontAlgn="b"/>
                      <a:r>
                        <a:rPr lang="en-US" sz="1400" u="none" strike="noStrike">
                          <a:effectLst/>
                        </a:rPr>
                        <a:t>100%</a:t>
                      </a:r>
                      <a:endParaRPr lang="en-US" sz="1400" b="0" i="0" u="none" strike="noStrike">
                        <a:solidFill>
                          <a:srgbClr val="000000"/>
                        </a:solidFill>
                        <a:effectLst/>
                        <a:latin typeface="Calibri"/>
                      </a:endParaRPr>
                    </a:p>
                  </a:txBody>
                  <a:tcPr marL="7620" marR="7620" marT="7620" marB="0" anchor="b"/>
                </a:tc>
                <a:tc>
                  <a:txBody>
                    <a:bodyPr/>
                    <a:lstStyle/>
                    <a:p>
                      <a:pPr algn="r" fontAlgn="b"/>
                      <a:r>
                        <a:rPr lang="en-US" sz="1400" u="none" strike="noStrike" dirty="0">
                          <a:effectLst/>
                        </a:rPr>
                        <a:t>25%</a:t>
                      </a:r>
                      <a:endParaRPr lang="en-US" sz="1400" b="0" i="0" u="none" strike="noStrike" dirty="0">
                        <a:solidFill>
                          <a:srgbClr val="000000"/>
                        </a:solidFill>
                        <a:effectLst/>
                        <a:latin typeface="Calibri"/>
                      </a:endParaRPr>
                    </a:p>
                  </a:txBody>
                  <a:tcPr marL="7620" marR="7620" marT="7620" marB="0" anchor="b"/>
                </a:tc>
              </a:tr>
              <a:tr h="182880">
                <a:tc>
                  <a:txBody>
                    <a:bodyPr/>
                    <a:lstStyle/>
                    <a:p>
                      <a:pPr algn="l" fontAlgn="b"/>
                      <a:r>
                        <a:rPr lang="en-US" sz="1400" u="none" strike="noStrike">
                          <a:effectLst/>
                        </a:rPr>
                        <a:t>Repower with all-electric engine, including infrastructure</a:t>
                      </a:r>
                      <a:endParaRPr lang="en-US" sz="1400" b="0" i="0" u="none" strike="noStrike">
                        <a:solidFill>
                          <a:srgbClr val="000000"/>
                        </a:solidFill>
                        <a:effectLst/>
                        <a:latin typeface="Calibri"/>
                      </a:endParaRPr>
                    </a:p>
                  </a:txBody>
                  <a:tcPr marL="7620" marR="7620" marT="7620" marB="0" anchor="b"/>
                </a:tc>
                <a:tc>
                  <a:txBody>
                    <a:bodyPr/>
                    <a:lstStyle/>
                    <a:p>
                      <a:pPr algn="r" fontAlgn="b"/>
                      <a:r>
                        <a:rPr lang="en-US" sz="1400" u="none" strike="noStrike">
                          <a:effectLst/>
                        </a:rPr>
                        <a:t>100%</a:t>
                      </a:r>
                      <a:endParaRPr lang="en-US" sz="1400" b="0" i="0" u="none" strike="noStrike">
                        <a:solidFill>
                          <a:srgbClr val="000000"/>
                        </a:solidFill>
                        <a:effectLst/>
                        <a:latin typeface="Calibri"/>
                      </a:endParaRPr>
                    </a:p>
                  </a:txBody>
                  <a:tcPr marL="7620" marR="7620" marT="7620" marB="0" anchor="b"/>
                </a:tc>
                <a:tc>
                  <a:txBody>
                    <a:bodyPr/>
                    <a:lstStyle/>
                    <a:p>
                      <a:pPr algn="r" fontAlgn="b"/>
                      <a:r>
                        <a:rPr lang="en-US" sz="1400" u="none" strike="noStrike">
                          <a:effectLst/>
                        </a:rPr>
                        <a:t>75%</a:t>
                      </a:r>
                      <a:endParaRPr lang="en-US" sz="1400" b="0" i="0" u="none" strike="noStrike">
                        <a:solidFill>
                          <a:srgbClr val="000000"/>
                        </a:solidFill>
                        <a:effectLst/>
                        <a:latin typeface="Calibri"/>
                      </a:endParaRPr>
                    </a:p>
                  </a:txBody>
                  <a:tcPr marL="7620" marR="7620" marT="7620" marB="0" anchor="b"/>
                </a:tc>
              </a:tr>
              <a:tr h="182880">
                <a:tc>
                  <a:txBody>
                    <a:bodyPr/>
                    <a:lstStyle/>
                    <a:p>
                      <a:pPr algn="l" fontAlgn="b"/>
                      <a:r>
                        <a:rPr lang="en-US" sz="1400" u="none" strike="noStrike">
                          <a:effectLst/>
                        </a:rPr>
                        <a:t>Purchase new all-electric vehicle, including infrastructure</a:t>
                      </a:r>
                      <a:endParaRPr lang="en-US" sz="1400" b="0" i="0" u="none" strike="noStrike">
                        <a:solidFill>
                          <a:srgbClr val="000000"/>
                        </a:solidFill>
                        <a:effectLst/>
                        <a:latin typeface="Calibri"/>
                      </a:endParaRPr>
                    </a:p>
                  </a:txBody>
                  <a:tcPr marL="7620" marR="7620" marT="7620" marB="0" anchor="b"/>
                </a:tc>
                <a:tc>
                  <a:txBody>
                    <a:bodyPr/>
                    <a:lstStyle/>
                    <a:p>
                      <a:pPr algn="r" fontAlgn="b"/>
                      <a:r>
                        <a:rPr lang="en-US" sz="1400" u="none" strike="noStrike">
                          <a:effectLst/>
                        </a:rPr>
                        <a:t>100%</a:t>
                      </a:r>
                      <a:endParaRPr lang="en-US" sz="1400" b="0" i="0" u="none" strike="noStrike">
                        <a:solidFill>
                          <a:srgbClr val="000000"/>
                        </a:solidFill>
                        <a:effectLst/>
                        <a:latin typeface="Calibri"/>
                      </a:endParaRPr>
                    </a:p>
                  </a:txBody>
                  <a:tcPr marL="7620" marR="7620" marT="7620" marB="0" anchor="b"/>
                </a:tc>
                <a:tc>
                  <a:txBody>
                    <a:bodyPr/>
                    <a:lstStyle/>
                    <a:p>
                      <a:pPr algn="r" fontAlgn="b"/>
                      <a:r>
                        <a:rPr lang="en-US" sz="1400" u="none" strike="noStrike" dirty="0">
                          <a:effectLst/>
                        </a:rPr>
                        <a:t>75%</a:t>
                      </a:r>
                      <a:endParaRPr lang="en-US" sz="1400" b="0" i="0" u="none" strike="noStrike" dirty="0">
                        <a:solidFill>
                          <a:srgbClr val="000000"/>
                        </a:solidFill>
                        <a:effectLst/>
                        <a:latin typeface="Calibri"/>
                      </a:endParaRPr>
                    </a:p>
                  </a:txBody>
                  <a:tcPr marL="7620" marR="7620" marT="7620" marB="0" anchor="b"/>
                </a:tc>
              </a:tr>
            </a:tbl>
          </a:graphicData>
        </a:graphic>
      </p:graphicFrame>
    </p:spTree>
    <p:extLst>
      <p:ext uri="{BB962C8B-B14F-4D97-AF65-F5344CB8AC3E}">
        <p14:creationId xmlns:p14="http://schemas.microsoft.com/office/powerpoint/2010/main" val="35114367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31"/>
          <p:cNvSpPr>
            <a:spLocks noGrp="1"/>
          </p:cNvSpPr>
          <p:nvPr>
            <p:ph type="title"/>
          </p:nvPr>
        </p:nvSpPr>
        <p:spPr>
          <a:xfrm>
            <a:off x="498475" y="256659"/>
            <a:ext cx="6423025" cy="1061602"/>
          </a:xfrm>
        </p:spPr>
        <p:txBody>
          <a:bodyPr/>
          <a:lstStyle/>
          <a:p>
            <a:r>
              <a:rPr lang="en-US" sz="2800" dirty="0" smtClean="0">
                <a:cs typeface="Calibri"/>
              </a:rPr>
              <a:t>Environmental Mitigation Trust:</a:t>
            </a:r>
            <a:br>
              <a:rPr lang="en-US" sz="2800" dirty="0" smtClean="0">
                <a:cs typeface="Calibri"/>
              </a:rPr>
            </a:br>
            <a:r>
              <a:rPr lang="en-US" sz="2800" dirty="0" smtClean="0">
                <a:cs typeface="Calibri"/>
              </a:rPr>
              <a:t>Eligible Mitigation Actions</a:t>
            </a:r>
            <a:endParaRPr lang="en-US" sz="2800" dirty="0">
              <a:cs typeface="Calibri"/>
            </a:endParaRPr>
          </a:p>
        </p:txBody>
      </p:sp>
      <p:sp>
        <p:nvSpPr>
          <p:cNvPr id="33" name="Content Placeholder 32"/>
          <p:cNvSpPr>
            <a:spLocks noGrp="1"/>
          </p:cNvSpPr>
          <p:nvPr>
            <p:ph sz="half" idx="1"/>
          </p:nvPr>
        </p:nvSpPr>
        <p:spPr>
          <a:xfrm>
            <a:off x="-76200" y="1600199"/>
            <a:ext cx="8356600" cy="5156201"/>
          </a:xfrm>
          <a:ln>
            <a:noFill/>
          </a:ln>
        </p:spPr>
        <p:txBody>
          <a:bodyPr>
            <a:normAutofit/>
          </a:bodyPr>
          <a:lstStyle/>
          <a:p>
            <a:pPr lvl="1" fontAlgn="base">
              <a:spcBef>
                <a:spcPts val="0"/>
              </a:spcBef>
              <a:spcAft>
                <a:spcPts val="600"/>
              </a:spcAft>
            </a:pPr>
            <a:r>
              <a:rPr lang="en-US" sz="2000" dirty="0" smtClean="0">
                <a:solidFill>
                  <a:schemeClr val="accent1"/>
                </a:solidFill>
                <a:latin typeface="Calibri" panose="020F0502020204030204" pitchFamily="34" charset="0"/>
              </a:rPr>
              <a:t>Eligible Airport Ground Support Equipment</a:t>
            </a:r>
          </a:p>
          <a:p>
            <a:pPr lvl="3" fontAlgn="base">
              <a:spcBef>
                <a:spcPts val="0"/>
              </a:spcBef>
              <a:spcAft>
                <a:spcPts val="600"/>
              </a:spcAft>
            </a:pPr>
            <a:r>
              <a:rPr lang="en-US" dirty="0" smtClean="0">
                <a:solidFill>
                  <a:schemeClr val="accent1"/>
                </a:solidFill>
                <a:latin typeface="Calibri" panose="020F0502020204030204" pitchFamily="34" charset="0"/>
              </a:rPr>
              <a:t>Tier 0, Tier 1, or Tier 2 diesel powered airport ground support equipment, and uncertified or certified to 3 g/</a:t>
            </a:r>
            <a:r>
              <a:rPr lang="en-US" dirty="0" err="1" smtClean="0">
                <a:solidFill>
                  <a:schemeClr val="accent1"/>
                </a:solidFill>
                <a:latin typeface="Calibri" panose="020F0502020204030204" pitchFamily="34" charset="0"/>
              </a:rPr>
              <a:t>bhp-hr</a:t>
            </a:r>
            <a:r>
              <a:rPr lang="en-US" dirty="0" smtClean="0">
                <a:solidFill>
                  <a:schemeClr val="accent1"/>
                </a:solidFill>
                <a:latin typeface="Calibri" panose="020F0502020204030204" pitchFamily="34" charset="0"/>
              </a:rPr>
              <a:t> or higher emissions, spark ignition engine powered airport ground support equipment</a:t>
            </a:r>
          </a:p>
          <a:p>
            <a:pPr lvl="3" fontAlgn="base">
              <a:spcBef>
                <a:spcPts val="0"/>
              </a:spcBef>
              <a:spcAft>
                <a:spcPts val="600"/>
              </a:spcAft>
            </a:pPr>
            <a:r>
              <a:rPr lang="en-US" dirty="0" smtClean="0">
                <a:solidFill>
                  <a:schemeClr val="accent1"/>
                </a:solidFill>
                <a:latin typeface="Calibri" panose="020F0502020204030204" pitchFamily="34" charset="0"/>
              </a:rPr>
              <a:t>Eligible airport ground support equipment must be scrapped, and </a:t>
            </a:r>
            <a:r>
              <a:rPr lang="en-US" dirty="0">
                <a:solidFill>
                  <a:schemeClr val="accent1"/>
                </a:solidFill>
                <a:latin typeface="Calibri" panose="020F0502020204030204" pitchFamily="34" charset="0"/>
              </a:rPr>
              <a:t>may be </a:t>
            </a:r>
            <a:r>
              <a:rPr lang="en-US" dirty="0" smtClean="0">
                <a:solidFill>
                  <a:schemeClr val="accent1"/>
                </a:solidFill>
                <a:latin typeface="Calibri" panose="020F0502020204030204" pitchFamily="34" charset="0"/>
              </a:rPr>
              <a:t>Repowered with an all-electric engine, or replaced with the same equipment in an all-electric form</a:t>
            </a:r>
          </a:p>
        </p:txBody>
      </p:sp>
      <p:graphicFrame>
        <p:nvGraphicFramePr>
          <p:cNvPr id="2" name="Table 1"/>
          <p:cNvGraphicFramePr>
            <a:graphicFrameLocks noGrp="1"/>
          </p:cNvGraphicFramePr>
          <p:nvPr>
            <p:extLst>
              <p:ext uri="{D42A27DB-BD31-4B8C-83A1-F6EECF244321}">
                <p14:modId xmlns:p14="http://schemas.microsoft.com/office/powerpoint/2010/main" val="2248706838"/>
              </p:ext>
            </p:extLst>
          </p:nvPr>
        </p:nvGraphicFramePr>
        <p:xfrm>
          <a:off x="396240" y="4045585"/>
          <a:ext cx="8328660" cy="2241550"/>
        </p:xfrm>
        <a:graphic>
          <a:graphicData uri="http://schemas.openxmlformats.org/drawingml/2006/table">
            <a:tbl>
              <a:tblPr>
                <a:tableStyleId>{5C22544A-7EE6-4342-B048-85BDC9FD1C3A}</a:tableStyleId>
              </a:tblPr>
              <a:tblGrid>
                <a:gridCol w="3169920"/>
                <a:gridCol w="2583180"/>
                <a:gridCol w="2575560"/>
              </a:tblGrid>
              <a:tr h="594995">
                <a:tc rowSpan="2">
                  <a:txBody>
                    <a:bodyPr/>
                    <a:lstStyle/>
                    <a:p>
                      <a:pPr algn="l" fontAlgn="b"/>
                      <a:endParaRPr lang="en-US" sz="1400" b="1" i="0" u="none" strike="noStrike" dirty="0">
                        <a:solidFill>
                          <a:schemeClr val="bg1"/>
                        </a:solidFill>
                        <a:effectLst/>
                        <a:latin typeface="Calibri"/>
                      </a:endParaRPr>
                    </a:p>
                  </a:txBody>
                  <a:tcPr marL="7620" marR="7620" marT="7620" marB="0" anchor="b">
                    <a:solidFill>
                      <a:srgbClr val="002060"/>
                    </a:solidFill>
                  </a:tcPr>
                </a:tc>
                <a:tc gridSpan="2">
                  <a:txBody>
                    <a:bodyPr/>
                    <a:lstStyle/>
                    <a:p>
                      <a:pPr algn="ctr" fontAlgn="b"/>
                      <a:r>
                        <a:rPr lang="en-US" sz="1600" b="1" u="none" strike="noStrike" dirty="0">
                          <a:solidFill>
                            <a:schemeClr val="bg1"/>
                          </a:solidFill>
                          <a:effectLst/>
                        </a:rPr>
                        <a:t>Percentage of Project That Can Be Funded Through Trust</a:t>
                      </a:r>
                      <a:endParaRPr lang="en-US" sz="1600" b="1" i="0" u="none" strike="noStrike" dirty="0">
                        <a:solidFill>
                          <a:schemeClr val="bg1"/>
                        </a:solidFill>
                        <a:effectLst/>
                        <a:latin typeface="Calibri"/>
                      </a:endParaRPr>
                    </a:p>
                  </a:txBody>
                  <a:tcPr marL="7620" marR="7620" marT="7620" marB="0" anchor="ctr">
                    <a:solidFill>
                      <a:srgbClr val="002060"/>
                    </a:solidFill>
                  </a:tcPr>
                </a:tc>
                <a:tc hMerge="1">
                  <a:txBody>
                    <a:bodyPr/>
                    <a:lstStyle/>
                    <a:p>
                      <a:endParaRPr lang="en-US"/>
                    </a:p>
                  </a:txBody>
                  <a:tcPr/>
                </a:tc>
              </a:tr>
              <a:tr h="777875">
                <a:tc vMerge="1">
                  <a:txBody>
                    <a:bodyPr/>
                    <a:lstStyle/>
                    <a:p>
                      <a:pPr algn="l" fontAlgn="b"/>
                      <a:endParaRPr lang="en-US" sz="1400" b="1" i="0" u="none" strike="noStrike" dirty="0">
                        <a:solidFill>
                          <a:schemeClr val="bg1"/>
                        </a:solidFill>
                        <a:effectLst/>
                        <a:latin typeface="Calibri"/>
                      </a:endParaRPr>
                    </a:p>
                  </a:txBody>
                  <a:tcPr marL="7620" marR="7620" marT="7620" marB="0" anchor="b">
                    <a:solidFill>
                      <a:srgbClr val="002060"/>
                    </a:solidFill>
                  </a:tcPr>
                </a:tc>
                <a:tc>
                  <a:txBody>
                    <a:bodyPr/>
                    <a:lstStyle/>
                    <a:p>
                      <a:pPr algn="ctr" fontAlgn="b"/>
                      <a:r>
                        <a:rPr lang="en-US" sz="1400" b="1" u="none" strike="noStrike">
                          <a:solidFill>
                            <a:schemeClr val="bg1"/>
                          </a:solidFill>
                          <a:effectLst/>
                        </a:rPr>
                        <a:t>Government Owned Eligible Airport Ground Support Equipment</a:t>
                      </a:r>
                      <a:endParaRPr lang="en-US" sz="1400" b="1" i="0" u="none" strike="noStrike">
                        <a:solidFill>
                          <a:schemeClr val="bg1"/>
                        </a:solidFill>
                        <a:effectLst/>
                        <a:latin typeface="Calibri"/>
                      </a:endParaRPr>
                    </a:p>
                  </a:txBody>
                  <a:tcPr marL="7620" marR="7620" marT="7620" marB="0" anchor="ctr">
                    <a:solidFill>
                      <a:srgbClr val="002060"/>
                    </a:solidFill>
                  </a:tcPr>
                </a:tc>
                <a:tc>
                  <a:txBody>
                    <a:bodyPr/>
                    <a:lstStyle/>
                    <a:p>
                      <a:pPr algn="ctr" fontAlgn="b"/>
                      <a:r>
                        <a:rPr lang="en-US" sz="1400" b="1" u="none" strike="noStrike" dirty="0">
                          <a:solidFill>
                            <a:schemeClr val="bg1"/>
                          </a:solidFill>
                          <a:effectLst/>
                        </a:rPr>
                        <a:t>Non-Government Owned Eligible Airport Ground Support Equipment</a:t>
                      </a:r>
                      <a:endParaRPr lang="en-US" sz="1400" b="1" i="0" u="none" strike="noStrike" dirty="0">
                        <a:solidFill>
                          <a:schemeClr val="bg1"/>
                        </a:solidFill>
                        <a:effectLst/>
                        <a:latin typeface="Calibri"/>
                      </a:endParaRPr>
                    </a:p>
                  </a:txBody>
                  <a:tcPr marL="7620" marR="7620" marT="7620" marB="0" anchor="ctr">
                    <a:solidFill>
                      <a:srgbClr val="002060"/>
                    </a:solidFill>
                  </a:tcPr>
                </a:tc>
              </a:tr>
              <a:tr h="182880">
                <a:tc>
                  <a:txBody>
                    <a:bodyPr/>
                    <a:lstStyle/>
                    <a:p>
                      <a:pPr algn="l" fontAlgn="b"/>
                      <a:r>
                        <a:rPr lang="en-US" sz="1400" u="none" strike="noStrike">
                          <a:effectLst/>
                        </a:rPr>
                        <a:t>Repower with all-electric engine, including infrastructure</a:t>
                      </a:r>
                      <a:endParaRPr lang="en-US" sz="1400" b="0" i="0" u="none" strike="noStrike">
                        <a:solidFill>
                          <a:srgbClr val="000000"/>
                        </a:solidFill>
                        <a:effectLst/>
                        <a:latin typeface="Calibri"/>
                      </a:endParaRPr>
                    </a:p>
                  </a:txBody>
                  <a:tcPr marL="7620" marR="7620" marT="7620" marB="0" anchor="b"/>
                </a:tc>
                <a:tc>
                  <a:txBody>
                    <a:bodyPr/>
                    <a:lstStyle/>
                    <a:p>
                      <a:pPr algn="r" fontAlgn="b"/>
                      <a:r>
                        <a:rPr lang="en-US" sz="1400" u="none" strike="noStrike">
                          <a:effectLst/>
                        </a:rPr>
                        <a:t>100%</a:t>
                      </a:r>
                      <a:endParaRPr lang="en-US" sz="1400" b="0" i="0" u="none" strike="noStrike">
                        <a:solidFill>
                          <a:srgbClr val="000000"/>
                        </a:solidFill>
                        <a:effectLst/>
                        <a:latin typeface="Calibri"/>
                      </a:endParaRPr>
                    </a:p>
                  </a:txBody>
                  <a:tcPr marL="7620" marR="7620" marT="7620" marB="0" anchor="b"/>
                </a:tc>
                <a:tc>
                  <a:txBody>
                    <a:bodyPr/>
                    <a:lstStyle/>
                    <a:p>
                      <a:pPr algn="r" fontAlgn="b"/>
                      <a:r>
                        <a:rPr lang="en-US" sz="1400" u="none" strike="noStrike">
                          <a:effectLst/>
                        </a:rPr>
                        <a:t>75%</a:t>
                      </a:r>
                      <a:endParaRPr lang="en-US" sz="1400" b="0" i="0" u="none" strike="noStrike">
                        <a:solidFill>
                          <a:srgbClr val="000000"/>
                        </a:solidFill>
                        <a:effectLst/>
                        <a:latin typeface="Calibri"/>
                      </a:endParaRPr>
                    </a:p>
                  </a:txBody>
                  <a:tcPr marL="7620" marR="7620" marT="7620" marB="0" anchor="b"/>
                </a:tc>
              </a:tr>
              <a:tr h="182880">
                <a:tc>
                  <a:txBody>
                    <a:bodyPr/>
                    <a:lstStyle/>
                    <a:p>
                      <a:pPr algn="l" fontAlgn="b"/>
                      <a:r>
                        <a:rPr lang="en-US" sz="1400" u="none" strike="noStrike">
                          <a:effectLst/>
                        </a:rPr>
                        <a:t>Purchase new all-electric equipment, including infrastructure</a:t>
                      </a:r>
                      <a:endParaRPr lang="en-US" sz="1400" b="0" i="0" u="none" strike="noStrike">
                        <a:solidFill>
                          <a:srgbClr val="000000"/>
                        </a:solidFill>
                        <a:effectLst/>
                        <a:latin typeface="Calibri"/>
                      </a:endParaRPr>
                    </a:p>
                  </a:txBody>
                  <a:tcPr marL="7620" marR="7620" marT="7620" marB="0" anchor="b"/>
                </a:tc>
                <a:tc>
                  <a:txBody>
                    <a:bodyPr/>
                    <a:lstStyle/>
                    <a:p>
                      <a:pPr algn="r" fontAlgn="b"/>
                      <a:r>
                        <a:rPr lang="en-US" sz="1400" u="none" strike="noStrike" dirty="0">
                          <a:effectLst/>
                        </a:rPr>
                        <a:t>100%</a:t>
                      </a:r>
                      <a:endParaRPr lang="en-US" sz="1400" b="0" i="0" u="none" strike="noStrike" dirty="0">
                        <a:solidFill>
                          <a:srgbClr val="000000"/>
                        </a:solidFill>
                        <a:effectLst/>
                        <a:latin typeface="Calibri"/>
                      </a:endParaRPr>
                    </a:p>
                  </a:txBody>
                  <a:tcPr marL="7620" marR="7620" marT="7620" marB="0" anchor="b"/>
                </a:tc>
                <a:tc>
                  <a:txBody>
                    <a:bodyPr/>
                    <a:lstStyle/>
                    <a:p>
                      <a:pPr algn="r" fontAlgn="b"/>
                      <a:r>
                        <a:rPr lang="en-US" sz="1400" u="none" strike="noStrike" dirty="0">
                          <a:effectLst/>
                        </a:rPr>
                        <a:t>75%</a:t>
                      </a:r>
                      <a:endParaRPr lang="en-US" sz="1400" b="0" i="0" u="none" strike="noStrike" dirty="0">
                        <a:solidFill>
                          <a:srgbClr val="000000"/>
                        </a:solidFill>
                        <a:effectLst/>
                        <a:latin typeface="Calibri"/>
                      </a:endParaRPr>
                    </a:p>
                  </a:txBody>
                  <a:tcPr marL="7620" marR="7620" marT="7620" marB="0" anchor="b"/>
                </a:tc>
              </a:tr>
            </a:tbl>
          </a:graphicData>
        </a:graphic>
      </p:graphicFrame>
    </p:spTree>
    <p:extLst>
      <p:ext uri="{BB962C8B-B14F-4D97-AF65-F5344CB8AC3E}">
        <p14:creationId xmlns:p14="http://schemas.microsoft.com/office/powerpoint/2010/main" val="31543413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31"/>
          <p:cNvSpPr>
            <a:spLocks noGrp="1"/>
          </p:cNvSpPr>
          <p:nvPr>
            <p:ph type="title"/>
          </p:nvPr>
        </p:nvSpPr>
        <p:spPr>
          <a:xfrm>
            <a:off x="498475" y="256659"/>
            <a:ext cx="6423025" cy="1061602"/>
          </a:xfrm>
        </p:spPr>
        <p:txBody>
          <a:bodyPr/>
          <a:lstStyle/>
          <a:p>
            <a:r>
              <a:rPr lang="en-US" sz="2800" dirty="0" smtClean="0">
                <a:cs typeface="Calibri"/>
              </a:rPr>
              <a:t>Environmental Mitigation Trust:</a:t>
            </a:r>
            <a:br>
              <a:rPr lang="en-US" sz="2800" dirty="0" smtClean="0">
                <a:cs typeface="Calibri"/>
              </a:rPr>
            </a:br>
            <a:r>
              <a:rPr lang="en-US" sz="2800" dirty="0" smtClean="0">
                <a:cs typeface="Calibri"/>
              </a:rPr>
              <a:t>Eligible Mitigation Actions</a:t>
            </a:r>
            <a:endParaRPr lang="en-US" sz="2800" dirty="0">
              <a:cs typeface="Calibri"/>
            </a:endParaRPr>
          </a:p>
        </p:txBody>
      </p:sp>
      <p:sp>
        <p:nvSpPr>
          <p:cNvPr id="33" name="Content Placeholder 32"/>
          <p:cNvSpPr>
            <a:spLocks noGrp="1"/>
          </p:cNvSpPr>
          <p:nvPr>
            <p:ph sz="half" idx="1"/>
          </p:nvPr>
        </p:nvSpPr>
        <p:spPr>
          <a:xfrm>
            <a:off x="-76200" y="1600199"/>
            <a:ext cx="8356600" cy="5156201"/>
          </a:xfrm>
          <a:ln>
            <a:noFill/>
          </a:ln>
        </p:spPr>
        <p:txBody>
          <a:bodyPr>
            <a:normAutofit/>
          </a:bodyPr>
          <a:lstStyle/>
          <a:p>
            <a:pPr lvl="1" fontAlgn="base">
              <a:spcBef>
                <a:spcPts val="0"/>
              </a:spcBef>
              <a:spcAft>
                <a:spcPts val="600"/>
              </a:spcAft>
            </a:pPr>
            <a:r>
              <a:rPr lang="en-US" sz="2000" dirty="0" smtClean="0">
                <a:solidFill>
                  <a:schemeClr val="accent1"/>
                </a:solidFill>
                <a:latin typeface="Calibri" panose="020F0502020204030204" pitchFamily="34" charset="0"/>
              </a:rPr>
              <a:t>Eligible Forklifts</a:t>
            </a:r>
          </a:p>
          <a:p>
            <a:pPr lvl="3" fontAlgn="base">
              <a:spcBef>
                <a:spcPts val="0"/>
              </a:spcBef>
              <a:spcAft>
                <a:spcPts val="600"/>
              </a:spcAft>
            </a:pPr>
            <a:r>
              <a:rPr lang="en-US" dirty="0" smtClean="0">
                <a:solidFill>
                  <a:schemeClr val="accent1"/>
                </a:solidFill>
                <a:latin typeface="Calibri" panose="020F0502020204030204" pitchFamily="34" charset="0"/>
              </a:rPr>
              <a:t>Forklifts with greater than 8,000 pounds lift capacity</a:t>
            </a:r>
          </a:p>
          <a:p>
            <a:pPr lvl="3" fontAlgn="base">
              <a:spcBef>
                <a:spcPts val="0"/>
              </a:spcBef>
              <a:spcAft>
                <a:spcPts val="600"/>
              </a:spcAft>
            </a:pPr>
            <a:r>
              <a:rPr lang="en-US" dirty="0" smtClean="0">
                <a:solidFill>
                  <a:schemeClr val="accent1"/>
                </a:solidFill>
                <a:latin typeface="Calibri" panose="020F0502020204030204" pitchFamily="34" charset="0"/>
              </a:rPr>
              <a:t>Eligible forklifts must be scrapped, and </a:t>
            </a:r>
            <a:r>
              <a:rPr lang="en-US" dirty="0">
                <a:solidFill>
                  <a:schemeClr val="accent1"/>
                </a:solidFill>
                <a:latin typeface="Calibri" panose="020F0502020204030204" pitchFamily="34" charset="0"/>
              </a:rPr>
              <a:t>may be </a:t>
            </a:r>
            <a:r>
              <a:rPr lang="en-US" dirty="0" smtClean="0">
                <a:solidFill>
                  <a:schemeClr val="accent1"/>
                </a:solidFill>
                <a:latin typeface="Calibri" panose="020F0502020204030204" pitchFamily="34" charset="0"/>
              </a:rPr>
              <a:t>Repowered with an all-electric engine, or replaced with the same equipment in an all-electric form</a:t>
            </a:r>
          </a:p>
        </p:txBody>
      </p:sp>
      <p:graphicFrame>
        <p:nvGraphicFramePr>
          <p:cNvPr id="2" name="Table 1"/>
          <p:cNvGraphicFramePr>
            <a:graphicFrameLocks noGrp="1"/>
          </p:cNvGraphicFramePr>
          <p:nvPr>
            <p:extLst>
              <p:ext uri="{D42A27DB-BD31-4B8C-83A1-F6EECF244321}">
                <p14:modId xmlns:p14="http://schemas.microsoft.com/office/powerpoint/2010/main" val="1205242636"/>
              </p:ext>
            </p:extLst>
          </p:nvPr>
        </p:nvGraphicFramePr>
        <p:xfrm>
          <a:off x="396240" y="3646488"/>
          <a:ext cx="8343900" cy="1900872"/>
        </p:xfrm>
        <a:graphic>
          <a:graphicData uri="http://schemas.openxmlformats.org/drawingml/2006/table">
            <a:tbl>
              <a:tblPr>
                <a:tableStyleId>{5C22544A-7EE6-4342-B048-85BDC9FD1C3A}</a:tableStyleId>
              </a:tblPr>
              <a:tblGrid>
                <a:gridCol w="4074160"/>
                <a:gridCol w="1549400"/>
                <a:gridCol w="2720340"/>
              </a:tblGrid>
              <a:tr h="182880">
                <a:tc rowSpan="2">
                  <a:txBody>
                    <a:bodyPr/>
                    <a:lstStyle/>
                    <a:p>
                      <a:pPr algn="l" fontAlgn="b"/>
                      <a:endParaRPr lang="en-US" sz="1400" b="1" i="0" u="none" strike="noStrike" dirty="0">
                        <a:solidFill>
                          <a:schemeClr val="bg1"/>
                        </a:solidFill>
                        <a:effectLst/>
                        <a:latin typeface="Calibri"/>
                      </a:endParaRPr>
                    </a:p>
                  </a:txBody>
                  <a:tcPr marL="7620" marR="7620" marT="7620" marB="0" anchor="b">
                    <a:solidFill>
                      <a:srgbClr val="002060"/>
                    </a:solidFill>
                  </a:tcPr>
                </a:tc>
                <a:tc gridSpan="2">
                  <a:txBody>
                    <a:bodyPr/>
                    <a:lstStyle/>
                    <a:p>
                      <a:pPr algn="ctr" fontAlgn="b"/>
                      <a:r>
                        <a:rPr lang="en-US" sz="1600" b="1" u="none" strike="noStrike" dirty="0">
                          <a:solidFill>
                            <a:schemeClr val="bg1"/>
                          </a:solidFill>
                          <a:effectLst/>
                        </a:rPr>
                        <a:t>Percentage of Project That Can Be Funded Through Trust</a:t>
                      </a:r>
                      <a:endParaRPr lang="en-US" sz="1600" b="1" i="0" u="none" strike="noStrike" dirty="0">
                        <a:solidFill>
                          <a:schemeClr val="bg1"/>
                        </a:solidFill>
                        <a:effectLst/>
                        <a:latin typeface="Calibri"/>
                      </a:endParaRPr>
                    </a:p>
                  </a:txBody>
                  <a:tcPr marL="7620" marR="7620" marT="7620" marB="0" anchor="ctr">
                    <a:solidFill>
                      <a:srgbClr val="002060"/>
                    </a:solidFill>
                  </a:tcPr>
                </a:tc>
                <a:tc hMerge="1">
                  <a:txBody>
                    <a:bodyPr/>
                    <a:lstStyle/>
                    <a:p>
                      <a:endParaRPr lang="en-US"/>
                    </a:p>
                  </a:txBody>
                  <a:tcPr/>
                </a:tc>
              </a:tr>
              <a:tr h="536892">
                <a:tc vMerge="1">
                  <a:txBody>
                    <a:bodyPr/>
                    <a:lstStyle/>
                    <a:p>
                      <a:pPr algn="l" fontAlgn="b"/>
                      <a:endParaRPr lang="en-US" sz="1100" b="0" i="0" u="none" strike="noStrike" dirty="0">
                        <a:solidFill>
                          <a:srgbClr val="000000"/>
                        </a:solidFill>
                        <a:effectLst/>
                        <a:latin typeface="Calibri"/>
                      </a:endParaRPr>
                    </a:p>
                  </a:txBody>
                  <a:tcPr marL="7620" marR="7620" marT="7620" marB="0" anchor="b"/>
                </a:tc>
                <a:tc>
                  <a:txBody>
                    <a:bodyPr/>
                    <a:lstStyle/>
                    <a:p>
                      <a:pPr algn="ctr" fontAlgn="b"/>
                      <a:r>
                        <a:rPr lang="en-US" sz="1400" b="1" u="none" strike="noStrike">
                          <a:solidFill>
                            <a:schemeClr val="bg1"/>
                          </a:solidFill>
                          <a:effectLst/>
                        </a:rPr>
                        <a:t>Government Owned Forklift</a:t>
                      </a:r>
                      <a:endParaRPr lang="en-US" sz="1400" b="1" i="0" u="none" strike="noStrike">
                        <a:solidFill>
                          <a:schemeClr val="bg1"/>
                        </a:solidFill>
                        <a:effectLst/>
                        <a:latin typeface="Calibri"/>
                      </a:endParaRPr>
                    </a:p>
                  </a:txBody>
                  <a:tcPr marL="7620" marR="7620" marT="7620" marB="0" anchor="ctr">
                    <a:solidFill>
                      <a:srgbClr val="002060"/>
                    </a:solidFill>
                  </a:tcPr>
                </a:tc>
                <a:tc>
                  <a:txBody>
                    <a:bodyPr/>
                    <a:lstStyle/>
                    <a:p>
                      <a:pPr algn="ctr" fontAlgn="b"/>
                      <a:r>
                        <a:rPr lang="en-US" sz="1400" b="1" u="none" strike="noStrike" dirty="0">
                          <a:solidFill>
                            <a:schemeClr val="bg1"/>
                          </a:solidFill>
                          <a:effectLst/>
                        </a:rPr>
                        <a:t>Non-Government Owned Forklift</a:t>
                      </a:r>
                      <a:endParaRPr lang="en-US" sz="1400" b="1" i="0" u="none" strike="noStrike" dirty="0">
                        <a:solidFill>
                          <a:schemeClr val="bg1"/>
                        </a:solidFill>
                        <a:effectLst/>
                        <a:latin typeface="Calibri"/>
                      </a:endParaRPr>
                    </a:p>
                  </a:txBody>
                  <a:tcPr marL="7620" marR="7620" marT="7620" marB="0" anchor="ctr">
                    <a:solidFill>
                      <a:srgbClr val="002060"/>
                    </a:solidFill>
                  </a:tcPr>
                </a:tc>
              </a:tr>
              <a:tr h="182880">
                <a:tc>
                  <a:txBody>
                    <a:bodyPr/>
                    <a:lstStyle/>
                    <a:p>
                      <a:pPr algn="l" fontAlgn="b"/>
                      <a:r>
                        <a:rPr lang="en-US" sz="1400" u="none" strike="noStrike" dirty="0">
                          <a:effectLst/>
                        </a:rPr>
                        <a:t>Repower with all-electric engine, including infrastructure</a:t>
                      </a:r>
                      <a:endParaRPr lang="en-US" sz="1400" b="0" i="0" u="none" strike="noStrike" dirty="0">
                        <a:solidFill>
                          <a:srgbClr val="000000"/>
                        </a:solidFill>
                        <a:effectLst/>
                        <a:latin typeface="Calibri"/>
                      </a:endParaRPr>
                    </a:p>
                  </a:txBody>
                  <a:tcPr marL="7620" marR="7620" marT="7620" marB="0" anchor="b"/>
                </a:tc>
                <a:tc>
                  <a:txBody>
                    <a:bodyPr/>
                    <a:lstStyle/>
                    <a:p>
                      <a:pPr algn="r" fontAlgn="b"/>
                      <a:r>
                        <a:rPr lang="en-US" sz="1400" u="none" strike="noStrike">
                          <a:effectLst/>
                        </a:rPr>
                        <a:t>100%</a:t>
                      </a:r>
                      <a:endParaRPr lang="en-US" sz="1400" b="0" i="0" u="none" strike="noStrike">
                        <a:solidFill>
                          <a:srgbClr val="000000"/>
                        </a:solidFill>
                        <a:effectLst/>
                        <a:latin typeface="Calibri"/>
                      </a:endParaRPr>
                    </a:p>
                  </a:txBody>
                  <a:tcPr marL="7620" marR="7620" marT="7620" marB="0" anchor="b"/>
                </a:tc>
                <a:tc>
                  <a:txBody>
                    <a:bodyPr/>
                    <a:lstStyle/>
                    <a:p>
                      <a:pPr algn="r" fontAlgn="b"/>
                      <a:r>
                        <a:rPr lang="en-US" sz="1400" u="none" strike="noStrike">
                          <a:effectLst/>
                        </a:rPr>
                        <a:t>75%</a:t>
                      </a:r>
                      <a:endParaRPr lang="en-US" sz="1400" b="0" i="0" u="none" strike="noStrike">
                        <a:solidFill>
                          <a:srgbClr val="000000"/>
                        </a:solidFill>
                        <a:effectLst/>
                        <a:latin typeface="Calibri"/>
                      </a:endParaRPr>
                    </a:p>
                  </a:txBody>
                  <a:tcPr marL="7620" marR="7620" marT="7620" marB="0" anchor="b"/>
                </a:tc>
              </a:tr>
              <a:tr h="182880">
                <a:tc>
                  <a:txBody>
                    <a:bodyPr/>
                    <a:lstStyle/>
                    <a:p>
                      <a:pPr algn="l" fontAlgn="b"/>
                      <a:r>
                        <a:rPr lang="en-US" sz="1400" u="none" strike="noStrike">
                          <a:effectLst/>
                        </a:rPr>
                        <a:t>Purchase new all-electric equipment, including infrastructure</a:t>
                      </a:r>
                      <a:endParaRPr lang="en-US" sz="1400" b="0" i="0" u="none" strike="noStrike">
                        <a:solidFill>
                          <a:srgbClr val="000000"/>
                        </a:solidFill>
                        <a:effectLst/>
                        <a:latin typeface="Calibri"/>
                      </a:endParaRPr>
                    </a:p>
                  </a:txBody>
                  <a:tcPr marL="7620" marR="7620" marT="7620" marB="0" anchor="b"/>
                </a:tc>
                <a:tc>
                  <a:txBody>
                    <a:bodyPr/>
                    <a:lstStyle/>
                    <a:p>
                      <a:pPr algn="r" fontAlgn="b"/>
                      <a:r>
                        <a:rPr lang="en-US" sz="1400" u="none" strike="noStrike">
                          <a:effectLst/>
                        </a:rPr>
                        <a:t>100%</a:t>
                      </a:r>
                      <a:endParaRPr lang="en-US" sz="1400" b="0" i="0" u="none" strike="noStrike">
                        <a:solidFill>
                          <a:srgbClr val="000000"/>
                        </a:solidFill>
                        <a:effectLst/>
                        <a:latin typeface="Calibri"/>
                      </a:endParaRPr>
                    </a:p>
                  </a:txBody>
                  <a:tcPr marL="7620" marR="7620" marT="7620" marB="0" anchor="b"/>
                </a:tc>
                <a:tc>
                  <a:txBody>
                    <a:bodyPr/>
                    <a:lstStyle/>
                    <a:p>
                      <a:pPr algn="r" fontAlgn="b"/>
                      <a:r>
                        <a:rPr lang="en-US" sz="1400" u="none" strike="noStrike" dirty="0">
                          <a:effectLst/>
                        </a:rPr>
                        <a:t>75%</a:t>
                      </a:r>
                      <a:endParaRPr lang="en-US" sz="1400" b="0" i="0" u="none" strike="noStrike" dirty="0">
                        <a:solidFill>
                          <a:srgbClr val="000000"/>
                        </a:solidFill>
                        <a:effectLst/>
                        <a:latin typeface="Calibri"/>
                      </a:endParaRPr>
                    </a:p>
                  </a:txBody>
                  <a:tcPr marL="7620" marR="7620" marT="7620" marB="0" anchor="b"/>
                </a:tc>
              </a:tr>
            </a:tbl>
          </a:graphicData>
        </a:graphic>
      </p:graphicFrame>
    </p:spTree>
    <p:extLst>
      <p:ext uri="{BB962C8B-B14F-4D97-AF65-F5344CB8AC3E}">
        <p14:creationId xmlns:p14="http://schemas.microsoft.com/office/powerpoint/2010/main" val="12603982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31"/>
          <p:cNvSpPr>
            <a:spLocks noGrp="1"/>
          </p:cNvSpPr>
          <p:nvPr>
            <p:ph type="title"/>
          </p:nvPr>
        </p:nvSpPr>
        <p:spPr>
          <a:xfrm>
            <a:off x="498475" y="256659"/>
            <a:ext cx="6423025" cy="1061602"/>
          </a:xfrm>
        </p:spPr>
        <p:txBody>
          <a:bodyPr/>
          <a:lstStyle/>
          <a:p>
            <a:r>
              <a:rPr lang="en-US" sz="2800" dirty="0" smtClean="0">
                <a:cs typeface="Calibri"/>
              </a:rPr>
              <a:t>Environmental Mitigation Trust:</a:t>
            </a:r>
            <a:br>
              <a:rPr lang="en-US" sz="2800" dirty="0" smtClean="0">
                <a:cs typeface="Calibri"/>
              </a:rPr>
            </a:br>
            <a:r>
              <a:rPr lang="en-US" sz="2800" dirty="0" smtClean="0">
                <a:cs typeface="Calibri"/>
              </a:rPr>
              <a:t>Eligible Mitigation Actions</a:t>
            </a:r>
            <a:endParaRPr lang="en-US" sz="2800" dirty="0">
              <a:cs typeface="Calibri"/>
            </a:endParaRPr>
          </a:p>
        </p:txBody>
      </p:sp>
      <p:sp>
        <p:nvSpPr>
          <p:cNvPr id="33" name="Content Placeholder 32"/>
          <p:cNvSpPr>
            <a:spLocks noGrp="1"/>
          </p:cNvSpPr>
          <p:nvPr>
            <p:ph sz="half" idx="1"/>
          </p:nvPr>
        </p:nvSpPr>
        <p:spPr>
          <a:xfrm>
            <a:off x="-76200" y="1600199"/>
            <a:ext cx="8356600" cy="5156201"/>
          </a:xfrm>
          <a:ln>
            <a:noFill/>
          </a:ln>
        </p:spPr>
        <p:txBody>
          <a:bodyPr>
            <a:normAutofit/>
          </a:bodyPr>
          <a:lstStyle/>
          <a:p>
            <a:pPr lvl="1" fontAlgn="base">
              <a:spcBef>
                <a:spcPts val="0"/>
              </a:spcBef>
              <a:spcAft>
                <a:spcPts val="600"/>
              </a:spcAft>
            </a:pPr>
            <a:r>
              <a:rPr lang="en-US" sz="2000" dirty="0" smtClean="0">
                <a:solidFill>
                  <a:schemeClr val="accent1"/>
                </a:solidFill>
                <a:latin typeface="Calibri" panose="020F0502020204030204" pitchFamily="34" charset="0"/>
              </a:rPr>
              <a:t>Light Duty Zero Emission Vehicle Supply Equipment</a:t>
            </a:r>
          </a:p>
          <a:p>
            <a:pPr lvl="3" fontAlgn="base">
              <a:spcBef>
                <a:spcPts val="0"/>
              </a:spcBef>
              <a:spcAft>
                <a:spcPts val="600"/>
              </a:spcAft>
            </a:pPr>
            <a:r>
              <a:rPr lang="en-US" dirty="0" smtClean="0">
                <a:solidFill>
                  <a:schemeClr val="accent1"/>
                </a:solidFill>
                <a:latin typeface="Calibri" panose="020F0502020204030204" pitchFamily="34" charset="0"/>
              </a:rPr>
              <a:t>May use of to 15% of its allocation of Trust Funds on the costs to acquire, install, operate and maintain new light duty ZEV supply equipment. Eligible </a:t>
            </a:r>
            <a:r>
              <a:rPr lang="en-US" sz="1600" dirty="0" smtClean="0">
                <a:solidFill>
                  <a:schemeClr val="accent1"/>
                </a:solidFill>
                <a:latin typeface="Calibri" panose="020F0502020204030204" pitchFamily="34" charset="0"/>
              </a:rPr>
              <a:t>projects include:</a:t>
            </a:r>
          </a:p>
          <a:p>
            <a:pPr lvl="4" fontAlgn="base">
              <a:spcBef>
                <a:spcPts val="0"/>
              </a:spcBef>
              <a:spcAft>
                <a:spcPts val="600"/>
              </a:spcAft>
            </a:pPr>
            <a:r>
              <a:rPr lang="en-US" sz="1600" dirty="0" smtClean="0">
                <a:solidFill>
                  <a:schemeClr val="accent1"/>
                </a:solidFill>
                <a:latin typeface="Calibri" panose="020F0502020204030204" pitchFamily="34" charset="0"/>
              </a:rPr>
              <a:t>Level 1, Level 2 or DC fast chargers located in a public place, workplace, or multi-unit dwelling</a:t>
            </a:r>
          </a:p>
          <a:p>
            <a:pPr lvl="4" fontAlgn="base">
              <a:spcBef>
                <a:spcPts val="0"/>
              </a:spcBef>
              <a:spcAft>
                <a:spcPts val="600"/>
              </a:spcAft>
            </a:pPr>
            <a:r>
              <a:rPr lang="en-US" sz="1600" dirty="0" smtClean="0">
                <a:solidFill>
                  <a:schemeClr val="accent1"/>
                </a:solidFill>
                <a:latin typeface="Calibri" panose="020F0502020204030204" pitchFamily="34" charset="0"/>
              </a:rPr>
              <a:t>Hydrogen fuel cell supply equipment, including hydrogen dispensing equipment that is located in a public place</a:t>
            </a:r>
          </a:p>
          <a:p>
            <a:pPr lvl="4" fontAlgn="base">
              <a:spcBef>
                <a:spcPts val="0"/>
              </a:spcBef>
            </a:pPr>
            <a:endParaRPr lang="en-US" sz="1900" dirty="0" smtClean="0">
              <a:solidFill>
                <a:schemeClr val="accent1"/>
              </a:solidFill>
              <a:latin typeface="Calibri" panose="020F050202020403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224619702"/>
              </p:ext>
            </p:extLst>
          </p:nvPr>
        </p:nvGraphicFramePr>
        <p:xfrm>
          <a:off x="327660" y="4244340"/>
          <a:ext cx="8282940" cy="2209800"/>
        </p:xfrm>
        <a:graphic>
          <a:graphicData uri="http://schemas.openxmlformats.org/drawingml/2006/table">
            <a:tbl>
              <a:tblPr>
                <a:tableStyleId>{5C22544A-7EE6-4342-B048-85BDC9FD1C3A}</a:tableStyleId>
              </a:tblPr>
              <a:tblGrid>
                <a:gridCol w="5745480"/>
                <a:gridCol w="2537460"/>
              </a:tblGrid>
              <a:tr h="883920">
                <a:tc>
                  <a:txBody>
                    <a:bodyPr/>
                    <a:lstStyle/>
                    <a:p>
                      <a:pPr algn="l" fontAlgn="b"/>
                      <a:endParaRPr lang="en-US" sz="1600" b="1" i="0" u="none" strike="noStrike" dirty="0">
                        <a:solidFill>
                          <a:schemeClr val="bg1"/>
                        </a:solidFill>
                        <a:effectLst/>
                        <a:latin typeface="Calibri"/>
                      </a:endParaRPr>
                    </a:p>
                  </a:txBody>
                  <a:tcPr marL="7620" marR="7620" marT="7620" marB="0" anchor="b">
                    <a:solidFill>
                      <a:srgbClr val="002060"/>
                    </a:solidFill>
                  </a:tcPr>
                </a:tc>
                <a:tc>
                  <a:txBody>
                    <a:bodyPr/>
                    <a:lstStyle/>
                    <a:p>
                      <a:pPr algn="ctr" fontAlgn="b"/>
                      <a:r>
                        <a:rPr lang="en-US" sz="1600" b="1" u="none" strike="noStrike" dirty="0">
                          <a:solidFill>
                            <a:schemeClr val="bg1"/>
                          </a:solidFill>
                          <a:effectLst/>
                        </a:rPr>
                        <a:t>Percentage of Project That Can Be Funded Through Trust</a:t>
                      </a:r>
                      <a:endParaRPr lang="en-US" sz="1600" b="1" i="0" u="none" strike="noStrike" dirty="0">
                        <a:solidFill>
                          <a:schemeClr val="bg1"/>
                        </a:solidFill>
                        <a:effectLst/>
                        <a:latin typeface="Calibri"/>
                      </a:endParaRPr>
                    </a:p>
                  </a:txBody>
                  <a:tcPr marL="7620" marR="7620" marT="7620" marB="0" anchor="ctr">
                    <a:solidFill>
                      <a:srgbClr val="002060"/>
                    </a:solidFill>
                  </a:tcPr>
                </a:tc>
              </a:tr>
              <a:tr h="182880">
                <a:tc>
                  <a:txBody>
                    <a:bodyPr/>
                    <a:lstStyle/>
                    <a:p>
                      <a:pPr algn="l" fontAlgn="b"/>
                      <a:r>
                        <a:rPr lang="en-US" sz="1400" u="none" strike="noStrike">
                          <a:effectLst/>
                        </a:rPr>
                        <a:t>EVSE - publicly available at government owned property</a:t>
                      </a:r>
                      <a:endParaRPr lang="en-US" sz="1400" b="0" i="0" u="none" strike="noStrike">
                        <a:solidFill>
                          <a:srgbClr val="000000"/>
                        </a:solidFill>
                        <a:effectLst/>
                        <a:latin typeface="Calibri"/>
                      </a:endParaRPr>
                    </a:p>
                  </a:txBody>
                  <a:tcPr marL="7620" marR="7620" marT="7620" marB="0" anchor="b"/>
                </a:tc>
                <a:tc>
                  <a:txBody>
                    <a:bodyPr/>
                    <a:lstStyle/>
                    <a:p>
                      <a:pPr algn="r" fontAlgn="b"/>
                      <a:r>
                        <a:rPr lang="en-US" sz="1400" u="none" strike="noStrike">
                          <a:effectLst/>
                        </a:rPr>
                        <a:t>100%</a:t>
                      </a:r>
                      <a:endParaRPr lang="en-US" sz="1400" b="0" i="0" u="none" strike="noStrike">
                        <a:solidFill>
                          <a:srgbClr val="000000"/>
                        </a:solidFill>
                        <a:effectLst/>
                        <a:latin typeface="Calibri"/>
                      </a:endParaRPr>
                    </a:p>
                  </a:txBody>
                  <a:tcPr marL="7620" marR="7620" marT="7620" marB="0" anchor="b"/>
                </a:tc>
              </a:tr>
              <a:tr h="182880">
                <a:tc>
                  <a:txBody>
                    <a:bodyPr/>
                    <a:lstStyle/>
                    <a:p>
                      <a:pPr algn="l" fontAlgn="b"/>
                      <a:r>
                        <a:rPr lang="en-US" sz="1400" u="none" strike="noStrike">
                          <a:effectLst/>
                        </a:rPr>
                        <a:t>EVSE - publicly available at non-government owned property</a:t>
                      </a:r>
                      <a:endParaRPr lang="en-US" sz="1400" b="0" i="0" u="none" strike="noStrike">
                        <a:solidFill>
                          <a:srgbClr val="000000"/>
                        </a:solidFill>
                        <a:effectLst/>
                        <a:latin typeface="Calibri"/>
                      </a:endParaRPr>
                    </a:p>
                  </a:txBody>
                  <a:tcPr marL="7620" marR="7620" marT="7620" marB="0" anchor="b"/>
                </a:tc>
                <a:tc>
                  <a:txBody>
                    <a:bodyPr/>
                    <a:lstStyle/>
                    <a:p>
                      <a:pPr algn="r" fontAlgn="b"/>
                      <a:r>
                        <a:rPr lang="en-US" sz="1400" u="none" strike="noStrike">
                          <a:effectLst/>
                        </a:rPr>
                        <a:t>80%</a:t>
                      </a:r>
                      <a:endParaRPr lang="en-US" sz="1400" b="0" i="0" u="none" strike="noStrike">
                        <a:solidFill>
                          <a:srgbClr val="000000"/>
                        </a:solidFill>
                        <a:effectLst/>
                        <a:latin typeface="Calibri"/>
                      </a:endParaRPr>
                    </a:p>
                  </a:txBody>
                  <a:tcPr marL="7620" marR="7620" marT="7620" marB="0" anchor="b"/>
                </a:tc>
              </a:tr>
              <a:tr h="182880">
                <a:tc>
                  <a:txBody>
                    <a:bodyPr/>
                    <a:lstStyle/>
                    <a:p>
                      <a:pPr algn="l" fontAlgn="b"/>
                      <a:r>
                        <a:rPr lang="en-US" sz="1400" u="none" strike="noStrike">
                          <a:effectLst/>
                        </a:rPr>
                        <a:t>EVSE - at workplace but not available to general public</a:t>
                      </a:r>
                      <a:endParaRPr lang="en-US" sz="1400" b="0" i="0" u="none" strike="noStrike">
                        <a:solidFill>
                          <a:srgbClr val="000000"/>
                        </a:solidFill>
                        <a:effectLst/>
                        <a:latin typeface="Calibri"/>
                      </a:endParaRPr>
                    </a:p>
                  </a:txBody>
                  <a:tcPr marL="7620" marR="7620" marT="7620" marB="0" anchor="b"/>
                </a:tc>
                <a:tc>
                  <a:txBody>
                    <a:bodyPr/>
                    <a:lstStyle/>
                    <a:p>
                      <a:pPr algn="r" fontAlgn="b"/>
                      <a:r>
                        <a:rPr lang="en-US" sz="1400" u="none" strike="noStrike" dirty="0">
                          <a:effectLst/>
                        </a:rPr>
                        <a:t>60%</a:t>
                      </a:r>
                      <a:endParaRPr lang="en-US" sz="1400" b="0" i="0" u="none" strike="noStrike" dirty="0">
                        <a:solidFill>
                          <a:srgbClr val="000000"/>
                        </a:solidFill>
                        <a:effectLst/>
                        <a:latin typeface="Calibri"/>
                      </a:endParaRPr>
                    </a:p>
                  </a:txBody>
                  <a:tcPr marL="7620" marR="7620" marT="7620" marB="0" anchor="b"/>
                </a:tc>
              </a:tr>
              <a:tr h="182880">
                <a:tc>
                  <a:txBody>
                    <a:bodyPr/>
                    <a:lstStyle/>
                    <a:p>
                      <a:pPr algn="l" fontAlgn="b"/>
                      <a:r>
                        <a:rPr lang="en-US" sz="1400" u="none" strike="noStrike">
                          <a:effectLst/>
                        </a:rPr>
                        <a:t>EVSE - at multi-unit dwelling but not available to general public</a:t>
                      </a:r>
                      <a:endParaRPr lang="en-US" sz="1400" b="0" i="0" u="none" strike="noStrike">
                        <a:solidFill>
                          <a:srgbClr val="000000"/>
                        </a:solidFill>
                        <a:effectLst/>
                        <a:latin typeface="Calibri"/>
                      </a:endParaRPr>
                    </a:p>
                  </a:txBody>
                  <a:tcPr marL="7620" marR="7620" marT="7620" marB="0" anchor="b"/>
                </a:tc>
                <a:tc>
                  <a:txBody>
                    <a:bodyPr/>
                    <a:lstStyle/>
                    <a:p>
                      <a:pPr algn="r" fontAlgn="b"/>
                      <a:r>
                        <a:rPr lang="en-US" sz="1400" u="none" strike="noStrike">
                          <a:effectLst/>
                        </a:rPr>
                        <a:t>60%</a:t>
                      </a:r>
                      <a:endParaRPr lang="en-US" sz="1400" b="0" i="0" u="none" strike="noStrike">
                        <a:solidFill>
                          <a:srgbClr val="000000"/>
                        </a:solidFill>
                        <a:effectLst/>
                        <a:latin typeface="Calibri"/>
                      </a:endParaRPr>
                    </a:p>
                  </a:txBody>
                  <a:tcPr marL="7620" marR="7620" marT="7620" marB="0" anchor="b"/>
                </a:tc>
              </a:tr>
              <a:tr h="182880">
                <a:tc>
                  <a:txBody>
                    <a:bodyPr/>
                    <a:lstStyle/>
                    <a:p>
                      <a:pPr algn="l" fontAlgn="b"/>
                      <a:r>
                        <a:rPr lang="en-US" sz="1400" u="none" strike="noStrike">
                          <a:effectLst/>
                        </a:rPr>
                        <a:t>FCVSE - publicly available and able to dispense at least 250kg/day</a:t>
                      </a:r>
                      <a:endParaRPr lang="en-US" sz="1400" b="0" i="0" u="none" strike="noStrike">
                        <a:solidFill>
                          <a:srgbClr val="000000"/>
                        </a:solidFill>
                        <a:effectLst/>
                        <a:latin typeface="Calibri"/>
                      </a:endParaRPr>
                    </a:p>
                  </a:txBody>
                  <a:tcPr marL="7620" marR="7620" marT="7620" marB="0" anchor="b"/>
                </a:tc>
                <a:tc>
                  <a:txBody>
                    <a:bodyPr/>
                    <a:lstStyle/>
                    <a:p>
                      <a:pPr algn="r" fontAlgn="b"/>
                      <a:r>
                        <a:rPr lang="en-US" sz="1400" u="none" strike="noStrike">
                          <a:effectLst/>
                        </a:rPr>
                        <a:t>33%</a:t>
                      </a:r>
                      <a:endParaRPr lang="en-US" sz="1400" b="0" i="0" u="none" strike="noStrike">
                        <a:solidFill>
                          <a:srgbClr val="000000"/>
                        </a:solidFill>
                        <a:effectLst/>
                        <a:latin typeface="Calibri"/>
                      </a:endParaRPr>
                    </a:p>
                  </a:txBody>
                  <a:tcPr marL="7620" marR="7620" marT="7620" marB="0" anchor="b"/>
                </a:tc>
              </a:tr>
              <a:tr h="182880">
                <a:tc>
                  <a:txBody>
                    <a:bodyPr/>
                    <a:lstStyle/>
                    <a:p>
                      <a:pPr algn="l" fontAlgn="b"/>
                      <a:r>
                        <a:rPr lang="en-US" sz="1400" u="none" strike="noStrike" dirty="0">
                          <a:effectLst/>
                        </a:rPr>
                        <a:t>FCVSE - publicly available and able to dispense at least 100kg/day</a:t>
                      </a:r>
                      <a:endParaRPr lang="en-US" sz="1400" b="0" i="0" u="none" strike="noStrike" dirty="0">
                        <a:solidFill>
                          <a:srgbClr val="000000"/>
                        </a:solidFill>
                        <a:effectLst/>
                        <a:latin typeface="Calibri"/>
                      </a:endParaRPr>
                    </a:p>
                  </a:txBody>
                  <a:tcPr marL="7620" marR="7620" marT="7620" marB="0" anchor="b"/>
                </a:tc>
                <a:tc>
                  <a:txBody>
                    <a:bodyPr/>
                    <a:lstStyle/>
                    <a:p>
                      <a:pPr algn="r" fontAlgn="b"/>
                      <a:r>
                        <a:rPr lang="en-US" sz="1400" u="none" strike="noStrike" dirty="0">
                          <a:effectLst/>
                        </a:rPr>
                        <a:t>25%</a:t>
                      </a:r>
                      <a:endParaRPr lang="en-US" sz="1400" b="0" i="0" u="none" strike="noStrike" dirty="0">
                        <a:solidFill>
                          <a:srgbClr val="000000"/>
                        </a:solidFill>
                        <a:effectLst/>
                        <a:latin typeface="Calibri"/>
                      </a:endParaRPr>
                    </a:p>
                  </a:txBody>
                  <a:tcPr marL="7620" marR="7620" marT="7620" marB="0" anchor="b"/>
                </a:tc>
              </a:tr>
            </a:tbl>
          </a:graphicData>
        </a:graphic>
      </p:graphicFrame>
    </p:spTree>
    <p:extLst>
      <p:ext uri="{BB962C8B-B14F-4D97-AF65-F5344CB8AC3E}">
        <p14:creationId xmlns:p14="http://schemas.microsoft.com/office/powerpoint/2010/main" val="36444830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31"/>
          <p:cNvSpPr>
            <a:spLocks noGrp="1"/>
          </p:cNvSpPr>
          <p:nvPr>
            <p:ph type="title"/>
          </p:nvPr>
        </p:nvSpPr>
        <p:spPr>
          <a:xfrm>
            <a:off x="498475" y="249039"/>
            <a:ext cx="6423025" cy="764421"/>
          </a:xfrm>
        </p:spPr>
        <p:txBody>
          <a:bodyPr/>
          <a:lstStyle/>
          <a:p>
            <a:r>
              <a:rPr lang="en-US" sz="2800" dirty="0" smtClean="0">
                <a:cs typeface="Calibri"/>
              </a:rPr>
              <a:t>Agenda</a:t>
            </a:r>
            <a:endParaRPr lang="en-US" sz="2800" dirty="0">
              <a:cs typeface="Calibri"/>
            </a:endParaRPr>
          </a:p>
        </p:txBody>
      </p:sp>
      <p:sp>
        <p:nvSpPr>
          <p:cNvPr id="33" name="Content Placeholder 32"/>
          <p:cNvSpPr>
            <a:spLocks noGrp="1"/>
          </p:cNvSpPr>
          <p:nvPr>
            <p:ph sz="half" idx="1"/>
          </p:nvPr>
        </p:nvSpPr>
        <p:spPr>
          <a:xfrm>
            <a:off x="0" y="1394459"/>
            <a:ext cx="8356600" cy="2766061"/>
          </a:xfrm>
          <a:ln>
            <a:noFill/>
          </a:ln>
        </p:spPr>
        <p:txBody>
          <a:bodyPr>
            <a:normAutofit/>
          </a:bodyPr>
          <a:lstStyle/>
          <a:p>
            <a:pPr lvl="1" fontAlgn="base">
              <a:spcBef>
                <a:spcPts val="0"/>
              </a:spcBef>
            </a:pPr>
            <a:r>
              <a:rPr lang="en-US" sz="2000" dirty="0" smtClean="0">
                <a:solidFill>
                  <a:schemeClr val="accent1"/>
                </a:solidFill>
                <a:latin typeface="Calibri" panose="020F0502020204030204" pitchFamily="34" charset="0"/>
              </a:rPr>
              <a:t>Settlement Overview</a:t>
            </a:r>
          </a:p>
          <a:p>
            <a:pPr lvl="1" fontAlgn="base">
              <a:spcBef>
                <a:spcPts val="0"/>
              </a:spcBef>
            </a:pPr>
            <a:endParaRPr lang="en-US" sz="2000" dirty="0">
              <a:solidFill>
                <a:schemeClr val="accent1"/>
              </a:solidFill>
              <a:latin typeface="Calibri" panose="020F0502020204030204" pitchFamily="34" charset="0"/>
            </a:endParaRPr>
          </a:p>
          <a:p>
            <a:pPr lvl="1" fontAlgn="base">
              <a:spcBef>
                <a:spcPts val="0"/>
              </a:spcBef>
            </a:pPr>
            <a:r>
              <a:rPr lang="en-US" sz="2000" dirty="0" smtClean="0">
                <a:solidFill>
                  <a:schemeClr val="accent1"/>
                </a:solidFill>
                <a:latin typeface="Calibri" panose="020F0502020204030204" pitchFamily="34" charset="0"/>
              </a:rPr>
              <a:t>Zero Emission Vehicle (ZEV) Investment Program</a:t>
            </a:r>
          </a:p>
          <a:p>
            <a:pPr lvl="1" fontAlgn="base">
              <a:spcBef>
                <a:spcPts val="0"/>
              </a:spcBef>
            </a:pPr>
            <a:endParaRPr lang="en-US" sz="2000" dirty="0">
              <a:solidFill>
                <a:schemeClr val="accent1"/>
              </a:solidFill>
              <a:latin typeface="Calibri" panose="020F0502020204030204" pitchFamily="34" charset="0"/>
            </a:endParaRPr>
          </a:p>
          <a:p>
            <a:pPr lvl="1" fontAlgn="base">
              <a:spcBef>
                <a:spcPts val="0"/>
              </a:spcBef>
            </a:pPr>
            <a:r>
              <a:rPr lang="en-US" sz="2000" dirty="0" smtClean="0">
                <a:solidFill>
                  <a:schemeClr val="accent1"/>
                </a:solidFill>
                <a:latin typeface="Calibri" panose="020F0502020204030204" pitchFamily="34" charset="0"/>
              </a:rPr>
              <a:t>Environmental Mitigation Program</a:t>
            </a:r>
          </a:p>
          <a:p>
            <a:pPr lvl="1" fontAlgn="base">
              <a:spcBef>
                <a:spcPts val="0"/>
              </a:spcBef>
            </a:pPr>
            <a:endParaRPr lang="en-US" sz="2000" dirty="0">
              <a:solidFill>
                <a:schemeClr val="accent1"/>
              </a:solidFill>
              <a:latin typeface="Calibri" panose="020F0502020204030204" pitchFamily="34" charset="0"/>
            </a:endParaRPr>
          </a:p>
          <a:p>
            <a:pPr lvl="1" fontAlgn="base">
              <a:spcBef>
                <a:spcPts val="0"/>
              </a:spcBef>
            </a:pPr>
            <a:endParaRPr lang="en-US" sz="1900" dirty="0">
              <a:solidFill>
                <a:schemeClr val="accent1"/>
              </a:solidFill>
              <a:latin typeface="Calibri" panose="020F0502020204030204" pitchFamily="34" charset="0"/>
            </a:endParaRPr>
          </a:p>
          <a:p>
            <a:pPr lvl="1" fontAlgn="base">
              <a:spcBef>
                <a:spcPts val="0"/>
              </a:spcBef>
            </a:pPr>
            <a:endParaRPr lang="en-US" sz="1900" dirty="0" smtClean="0">
              <a:solidFill>
                <a:schemeClr val="accent1"/>
              </a:solidFill>
              <a:latin typeface="Calibri" panose="020F0502020204030204" pitchFamily="34" charset="0"/>
            </a:endParaRPr>
          </a:p>
          <a:p>
            <a:pPr lvl="1" fontAlgn="base">
              <a:spcBef>
                <a:spcPts val="0"/>
              </a:spcBef>
            </a:pPr>
            <a:endParaRPr lang="en-US" sz="1900" dirty="0">
              <a:solidFill>
                <a:schemeClr val="accent1"/>
              </a:solidFill>
              <a:latin typeface="Calibri" panose="020F0502020204030204" pitchFamily="34" charset="0"/>
            </a:endParaRPr>
          </a:p>
          <a:p>
            <a:pPr lvl="1" fontAlgn="base">
              <a:spcBef>
                <a:spcPts val="0"/>
              </a:spcBef>
            </a:pPr>
            <a:endParaRPr lang="en-US" sz="1900" dirty="0">
              <a:solidFill>
                <a:schemeClr val="accent1"/>
              </a:solidFill>
              <a:latin typeface="Calibri" panose="020F0502020204030204" pitchFamily="34" charset="0"/>
            </a:endParaRPr>
          </a:p>
        </p:txBody>
      </p:sp>
    </p:spTree>
    <p:extLst>
      <p:ext uri="{BB962C8B-B14F-4D97-AF65-F5344CB8AC3E}">
        <p14:creationId xmlns:p14="http://schemas.microsoft.com/office/powerpoint/2010/main" val="5667758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31"/>
          <p:cNvSpPr>
            <a:spLocks noGrp="1"/>
          </p:cNvSpPr>
          <p:nvPr>
            <p:ph type="title"/>
          </p:nvPr>
        </p:nvSpPr>
        <p:spPr>
          <a:xfrm>
            <a:off x="498475" y="241419"/>
            <a:ext cx="6423025" cy="1061602"/>
          </a:xfrm>
        </p:spPr>
        <p:txBody>
          <a:bodyPr/>
          <a:lstStyle/>
          <a:p>
            <a:r>
              <a:rPr lang="en-US" sz="2800" dirty="0" smtClean="0">
                <a:cs typeface="Calibri"/>
              </a:rPr>
              <a:t>Environmental Mitigation Trust:</a:t>
            </a:r>
            <a:br>
              <a:rPr lang="en-US" sz="2800" dirty="0" smtClean="0">
                <a:cs typeface="Calibri"/>
              </a:rPr>
            </a:br>
            <a:r>
              <a:rPr lang="en-US" sz="2800" dirty="0" smtClean="0">
                <a:cs typeface="Calibri"/>
              </a:rPr>
              <a:t>Eligible Mitigation Actions</a:t>
            </a:r>
            <a:endParaRPr lang="en-US" sz="2800" dirty="0">
              <a:cs typeface="Calibri"/>
            </a:endParaRPr>
          </a:p>
        </p:txBody>
      </p:sp>
      <p:sp>
        <p:nvSpPr>
          <p:cNvPr id="33" name="Content Placeholder 32"/>
          <p:cNvSpPr>
            <a:spLocks noGrp="1"/>
          </p:cNvSpPr>
          <p:nvPr>
            <p:ph sz="half" idx="1"/>
          </p:nvPr>
        </p:nvSpPr>
        <p:spPr>
          <a:xfrm>
            <a:off x="-76200" y="1600199"/>
            <a:ext cx="8356600" cy="5156201"/>
          </a:xfrm>
          <a:ln>
            <a:noFill/>
          </a:ln>
        </p:spPr>
        <p:txBody>
          <a:bodyPr>
            <a:normAutofit/>
          </a:bodyPr>
          <a:lstStyle/>
          <a:p>
            <a:pPr lvl="1" fontAlgn="base">
              <a:spcBef>
                <a:spcPts val="0"/>
              </a:spcBef>
              <a:spcAft>
                <a:spcPts val="600"/>
              </a:spcAft>
            </a:pPr>
            <a:r>
              <a:rPr lang="en-US" sz="2000" dirty="0" smtClean="0">
                <a:solidFill>
                  <a:schemeClr val="accent1"/>
                </a:solidFill>
                <a:latin typeface="Calibri" panose="020F0502020204030204" pitchFamily="34" charset="0"/>
              </a:rPr>
              <a:t>Diesel Emission Reduction Act (DERA) Option</a:t>
            </a:r>
          </a:p>
          <a:p>
            <a:pPr lvl="3" fontAlgn="base">
              <a:spcBef>
                <a:spcPts val="0"/>
              </a:spcBef>
              <a:spcAft>
                <a:spcPts val="600"/>
              </a:spcAft>
            </a:pPr>
            <a:r>
              <a:rPr lang="en-US" dirty="0" smtClean="0">
                <a:solidFill>
                  <a:schemeClr val="accent1"/>
                </a:solidFill>
                <a:latin typeface="Calibri" panose="020F0502020204030204" pitchFamily="34" charset="0"/>
              </a:rPr>
              <a:t>May use Trust Funds for their non-federal match or overmatch for DERA</a:t>
            </a:r>
          </a:p>
          <a:p>
            <a:pPr lvl="4" fontAlgn="base">
              <a:spcBef>
                <a:spcPts val="0"/>
              </a:spcBef>
              <a:spcAft>
                <a:spcPts val="600"/>
              </a:spcAft>
            </a:pPr>
            <a:r>
              <a:rPr lang="en-US" dirty="0" smtClean="0">
                <a:solidFill>
                  <a:schemeClr val="accent1"/>
                </a:solidFill>
                <a:latin typeface="Calibri" panose="020F0502020204030204" pitchFamily="34" charset="0"/>
              </a:rPr>
              <a:t>E.g., if a state receives $100,000 for a project through DERA, the state can use Environmental Mitigation Trust funds to provide a voluntary $100,000 match for the project; DERA will then provide an additional $50,000 for the project, bringing the project total to $250,000.</a:t>
            </a:r>
          </a:p>
          <a:p>
            <a:pPr lvl="3" fontAlgn="base">
              <a:spcBef>
                <a:spcPts val="0"/>
              </a:spcBef>
              <a:spcAft>
                <a:spcPts val="600"/>
              </a:spcAft>
            </a:pPr>
            <a:r>
              <a:rPr lang="en-US" dirty="0" smtClean="0">
                <a:solidFill>
                  <a:schemeClr val="accent1"/>
                </a:solidFill>
                <a:latin typeface="Calibri" panose="020F0502020204030204" pitchFamily="34" charset="0"/>
              </a:rPr>
              <a:t>Allows beneficiaries to use Trust Funds for actions not specified in the settlement, but otherwise eligible under DERA</a:t>
            </a:r>
          </a:p>
          <a:p>
            <a:pPr lvl="4" fontAlgn="base">
              <a:spcBef>
                <a:spcPts val="0"/>
              </a:spcBef>
            </a:pPr>
            <a:endParaRPr lang="en-US" sz="1900" dirty="0" smtClean="0">
              <a:solidFill>
                <a:schemeClr val="accent1"/>
              </a:solidFill>
              <a:latin typeface="Calibri" panose="020F0502020204030204" pitchFamily="34" charset="0"/>
            </a:endParaRPr>
          </a:p>
        </p:txBody>
      </p:sp>
    </p:spTree>
    <p:extLst>
      <p:ext uri="{BB962C8B-B14F-4D97-AF65-F5344CB8AC3E}">
        <p14:creationId xmlns:p14="http://schemas.microsoft.com/office/powerpoint/2010/main" val="40737695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31"/>
          <p:cNvSpPr>
            <a:spLocks noGrp="1"/>
          </p:cNvSpPr>
          <p:nvPr>
            <p:ph type="title"/>
          </p:nvPr>
        </p:nvSpPr>
        <p:spPr>
          <a:xfrm>
            <a:off x="498475" y="256659"/>
            <a:ext cx="8980805" cy="1061602"/>
          </a:xfrm>
        </p:spPr>
        <p:txBody>
          <a:bodyPr/>
          <a:lstStyle/>
          <a:p>
            <a:r>
              <a:rPr lang="en-US" sz="2800" dirty="0" smtClean="0">
                <a:cs typeface="Calibri"/>
              </a:rPr>
              <a:t>Environmental Mitigation Trust:</a:t>
            </a:r>
            <a:br>
              <a:rPr lang="en-US" sz="2800" dirty="0" smtClean="0">
                <a:cs typeface="Calibri"/>
              </a:rPr>
            </a:br>
            <a:r>
              <a:rPr lang="en-US" sz="2800" dirty="0" smtClean="0">
                <a:cs typeface="Calibri"/>
              </a:rPr>
              <a:t>Estimated Timeline</a:t>
            </a:r>
            <a:endParaRPr lang="en-US" sz="2800" dirty="0">
              <a:cs typeface="Calibri"/>
            </a:endParaRPr>
          </a:p>
        </p:txBody>
      </p:sp>
      <p:graphicFrame>
        <p:nvGraphicFramePr>
          <p:cNvPr id="7" name="Table 6"/>
          <p:cNvGraphicFramePr>
            <a:graphicFrameLocks noGrp="1"/>
          </p:cNvGraphicFramePr>
          <p:nvPr>
            <p:extLst>
              <p:ext uri="{D42A27DB-BD31-4B8C-83A1-F6EECF244321}">
                <p14:modId xmlns:p14="http://schemas.microsoft.com/office/powerpoint/2010/main" val="1529300429"/>
              </p:ext>
            </p:extLst>
          </p:nvPr>
        </p:nvGraphicFramePr>
        <p:xfrm>
          <a:off x="388620" y="2132867"/>
          <a:ext cx="8282940" cy="4338565"/>
        </p:xfrm>
        <a:graphic>
          <a:graphicData uri="http://schemas.openxmlformats.org/drawingml/2006/table">
            <a:tbl>
              <a:tblPr>
                <a:tableStyleId>{5C22544A-7EE6-4342-B048-85BDC9FD1C3A}</a:tableStyleId>
              </a:tblPr>
              <a:tblGrid>
                <a:gridCol w="3642360"/>
                <a:gridCol w="2087880"/>
                <a:gridCol w="2552700"/>
              </a:tblGrid>
              <a:tr h="579853">
                <a:tc gridSpan="3">
                  <a:txBody>
                    <a:bodyPr/>
                    <a:lstStyle/>
                    <a:p>
                      <a:pPr algn="ctr" fontAlgn="b"/>
                      <a:r>
                        <a:rPr lang="en-US" sz="1600" b="1" u="none" strike="noStrike" dirty="0" smtClean="0">
                          <a:solidFill>
                            <a:schemeClr val="bg1"/>
                          </a:solidFill>
                          <a:effectLst/>
                        </a:rPr>
                        <a:t>VW Environmental Mitigation Trust Timing</a:t>
                      </a:r>
                      <a:endParaRPr lang="en-US" sz="1600" b="1" i="0" u="none" strike="noStrike" dirty="0">
                        <a:solidFill>
                          <a:schemeClr val="bg1"/>
                        </a:solidFill>
                        <a:effectLst/>
                        <a:latin typeface="Calibri"/>
                      </a:endParaRPr>
                    </a:p>
                  </a:txBody>
                  <a:tcPr marL="7620" marR="7620" marT="7620" marB="0" anchor="ctr">
                    <a:solidFill>
                      <a:srgbClr val="002060"/>
                    </a:solidFill>
                  </a:tcPr>
                </a:tc>
                <a:tc hMerge="1">
                  <a:txBody>
                    <a:bodyPr/>
                    <a:lstStyle/>
                    <a:p>
                      <a:pPr algn="ctr" fontAlgn="b"/>
                      <a:endParaRPr lang="en-US" sz="1600" b="1" i="0" u="none" strike="noStrike" dirty="0">
                        <a:solidFill>
                          <a:schemeClr val="bg1"/>
                        </a:solidFill>
                        <a:effectLst/>
                        <a:latin typeface="Calibri"/>
                      </a:endParaRPr>
                    </a:p>
                  </a:txBody>
                  <a:tcPr marL="7620" marR="7620" marT="7620" marB="0" anchor="ctr">
                    <a:solidFill>
                      <a:srgbClr val="002060"/>
                    </a:solidFill>
                  </a:tcPr>
                </a:tc>
                <a:tc hMerge="1">
                  <a:txBody>
                    <a:bodyPr/>
                    <a:lstStyle/>
                    <a:p>
                      <a:pPr algn="ctr" fontAlgn="b"/>
                      <a:endParaRPr lang="en-US" sz="1600" b="1" i="0" u="none" strike="noStrike" dirty="0">
                        <a:solidFill>
                          <a:schemeClr val="bg1"/>
                        </a:solidFill>
                        <a:effectLst/>
                        <a:latin typeface="Calibri"/>
                      </a:endParaRPr>
                    </a:p>
                  </a:txBody>
                  <a:tcPr marL="7620" marR="7620" marT="7620" marB="0" anchor="ctr">
                    <a:solidFill>
                      <a:srgbClr val="002060"/>
                    </a:solidFill>
                  </a:tcPr>
                </a:tc>
              </a:tr>
              <a:tr h="413898">
                <a:tc>
                  <a:txBody>
                    <a:bodyPr/>
                    <a:lstStyle/>
                    <a:p>
                      <a:pPr algn="ctr" fontAlgn="b"/>
                      <a:r>
                        <a:rPr lang="en-US" sz="1400" b="1" u="none" strike="noStrike" dirty="0" smtClean="0">
                          <a:solidFill>
                            <a:schemeClr val="bg1"/>
                          </a:solidFill>
                          <a:effectLst/>
                          <a:latin typeface="+mn-lt"/>
                        </a:rPr>
                        <a:t>Timing</a:t>
                      </a:r>
                      <a:endParaRPr lang="en-US" sz="1400" b="1" i="0" u="none" strike="noStrike" dirty="0">
                        <a:solidFill>
                          <a:schemeClr val="bg1"/>
                        </a:solidFill>
                        <a:effectLst/>
                        <a:latin typeface="+mn-lt"/>
                      </a:endParaRPr>
                    </a:p>
                  </a:txBody>
                  <a:tcPr marL="7620" marR="7620" marT="7620" marB="0" anchor="ctr">
                    <a:solidFill>
                      <a:srgbClr val="002060"/>
                    </a:solidFill>
                  </a:tcPr>
                </a:tc>
                <a:tc>
                  <a:txBody>
                    <a:bodyPr/>
                    <a:lstStyle/>
                    <a:p>
                      <a:pPr algn="ctr" fontAlgn="b"/>
                      <a:r>
                        <a:rPr lang="en-US" sz="1400" b="1" i="0" u="none" strike="noStrike" dirty="0" smtClean="0">
                          <a:solidFill>
                            <a:schemeClr val="bg1"/>
                          </a:solidFill>
                          <a:effectLst/>
                          <a:latin typeface="+mn-lt"/>
                        </a:rPr>
                        <a:t>Estimated</a:t>
                      </a:r>
                      <a:r>
                        <a:rPr lang="en-US" sz="1400" b="1" i="0" u="none" strike="noStrike" baseline="0" dirty="0" smtClean="0">
                          <a:solidFill>
                            <a:schemeClr val="bg1"/>
                          </a:solidFill>
                          <a:effectLst/>
                          <a:latin typeface="+mn-lt"/>
                        </a:rPr>
                        <a:t> Date</a:t>
                      </a:r>
                      <a:endParaRPr lang="en-US" sz="1400" b="1" i="0" u="none" strike="noStrike" dirty="0">
                        <a:solidFill>
                          <a:schemeClr val="bg1"/>
                        </a:solidFill>
                        <a:effectLst/>
                        <a:latin typeface="+mn-lt"/>
                      </a:endParaRPr>
                    </a:p>
                  </a:txBody>
                  <a:tcPr marL="7620" marR="7620" marT="7620" marB="0" anchor="ctr">
                    <a:solidFill>
                      <a:srgbClr val="002060"/>
                    </a:solidFill>
                  </a:tcPr>
                </a:tc>
                <a:tc>
                  <a:txBody>
                    <a:bodyPr/>
                    <a:lstStyle/>
                    <a:p>
                      <a:pPr algn="ctr" fontAlgn="b"/>
                      <a:r>
                        <a:rPr lang="en-US" sz="1400" b="1" u="none" strike="noStrike" dirty="0" smtClean="0">
                          <a:solidFill>
                            <a:schemeClr val="bg1"/>
                          </a:solidFill>
                          <a:effectLst/>
                          <a:latin typeface="+mn-lt"/>
                        </a:rPr>
                        <a:t>Consent Decree Milestone</a:t>
                      </a:r>
                      <a:endParaRPr lang="en-US" sz="1400" b="1" i="0" u="none" strike="noStrike" dirty="0">
                        <a:solidFill>
                          <a:schemeClr val="bg1"/>
                        </a:solidFill>
                        <a:effectLst/>
                        <a:latin typeface="+mn-lt"/>
                      </a:endParaRPr>
                    </a:p>
                  </a:txBody>
                  <a:tcPr marL="7620" marR="7620" marT="7620" marB="0" anchor="ctr">
                    <a:solidFill>
                      <a:srgbClr val="002060"/>
                    </a:solidFill>
                  </a:tcPr>
                </a:tc>
              </a:tr>
              <a:tr h="413898">
                <a:tc>
                  <a:txBody>
                    <a:bodyPr/>
                    <a:lstStyle/>
                    <a:p>
                      <a:pPr marL="0" marR="0" algn="l">
                        <a:lnSpc>
                          <a:spcPct val="115000"/>
                        </a:lnSpc>
                        <a:spcBef>
                          <a:spcPts val="0"/>
                        </a:spcBef>
                        <a:spcAft>
                          <a:spcPts val="0"/>
                        </a:spcAft>
                      </a:pPr>
                      <a:r>
                        <a:rPr lang="en-US" sz="1200" dirty="0" smtClean="0">
                          <a:effectLst/>
                          <a:latin typeface="+mn-lt"/>
                        </a:rPr>
                        <a:t> Settlement Effective Date (SED)</a:t>
                      </a:r>
                      <a:endParaRPr lang="en-US" sz="1200" dirty="0">
                        <a:effectLst/>
                        <a:latin typeface="+mn-lt"/>
                        <a:ea typeface="Calibri"/>
                        <a:cs typeface="Times New Roman"/>
                      </a:endParaRPr>
                    </a:p>
                  </a:txBody>
                  <a:tcPr marL="7620" marR="7620" marT="7620" marB="0" anchor="ctr"/>
                </a:tc>
                <a:tc>
                  <a:txBody>
                    <a:bodyPr/>
                    <a:lstStyle/>
                    <a:p>
                      <a:pPr marL="0" marR="0" algn="l">
                        <a:lnSpc>
                          <a:spcPct val="115000"/>
                        </a:lnSpc>
                        <a:spcBef>
                          <a:spcPts val="0"/>
                        </a:spcBef>
                        <a:spcAft>
                          <a:spcPts val="0"/>
                        </a:spcAft>
                      </a:pPr>
                      <a:r>
                        <a:rPr lang="en-US" sz="1200" dirty="0">
                          <a:effectLst/>
                          <a:latin typeface="+mn-lt"/>
                        </a:rPr>
                        <a:t>October 25, 2016</a:t>
                      </a:r>
                      <a:endParaRPr lang="en-US" sz="1200" dirty="0">
                        <a:effectLst/>
                        <a:latin typeface="+mn-lt"/>
                        <a:ea typeface="Calibri"/>
                        <a:cs typeface="Times New Roman"/>
                      </a:endParaRPr>
                    </a:p>
                  </a:txBody>
                  <a:tcPr marL="61939" marR="61939" marT="0" marB="0" anchor="ctr"/>
                </a:tc>
                <a:tc>
                  <a:txBody>
                    <a:bodyPr/>
                    <a:lstStyle/>
                    <a:p>
                      <a:pPr marL="0" marR="0" algn="l">
                        <a:lnSpc>
                          <a:spcPct val="115000"/>
                        </a:lnSpc>
                        <a:spcBef>
                          <a:spcPts val="0"/>
                        </a:spcBef>
                        <a:spcAft>
                          <a:spcPts val="0"/>
                        </a:spcAft>
                      </a:pPr>
                      <a:r>
                        <a:rPr lang="en-US" sz="1200" dirty="0">
                          <a:effectLst/>
                          <a:latin typeface="+mn-lt"/>
                        </a:rPr>
                        <a:t>Consent Decree entered into court</a:t>
                      </a:r>
                      <a:endParaRPr lang="en-US" sz="1200" dirty="0">
                        <a:effectLst/>
                        <a:latin typeface="+mn-lt"/>
                        <a:ea typeface="Calibri"/>
                        <a:cs typeface="Times New Roman"/>
                      </a:endParaRPr>
                    </a:p>
                  </a:txBody>
                  <a:tcPr marL="61939" marR="61939" marT="0" marB="0" anchor="ctr"/>
                </a:tc>
              </a:tr>
              <a:tr h="413898">
                <a:tc>
                  <a:txBody>
                    <a:bodyPr/>
                    <a:lstStyle/>
                    <a:p>
                      <a:pPr marL="0" marR="0" algn="l">
                        <a:lnSpc>
                          <a:spcPct val="115000"/>
                        </a:lnSpc>
                        <a:spcBef>
                          <a:spcPts val="0"/>
                        </a:spcBef>
                        <a:spcAft>
                          <a:spcPts val="0"/>
                        </a:spcAft>
                      </a:pPr>
                      <a:r>
                        <a:rPr lang="en-US" sz="1200" dirty="0" smtClean="0">
                          <a:effectLst/>
                          <a:latin typeface="+mn-lt"/>
                        </a:rPr>
                        <a:t> SED + 30 Days</a:t>
                      </a:r>
                      <a:endParaRPr lang="en-US" sz="1200" dirty="0">
                        <a:effectLst/>
                        <a:latin typeface="+mn-lt"/>
                        <a:ea typeface="Calibri"/>
                        <a:cs typeface="Times New Roman"/>
                      </a:endParaRPr>
                    </a:p>
                  </a:txBody>
                  <a:tcPr marL="7620" marR="7620" marT="7620" marB="0" anchor="ctr"/>
                </a:tc>
                <a:tc>
                  <a:txBody>
                    <a:bodyPr/>
                    <a:lstStyle/>
                    <a:p>
                      <a:pPr marL="0" marR="0" algn="l">
                        <a:lnSpc>
                          <a:spcPct val="115000"/>
                        </a:lnSpc>
                        <a:spcBef>
                          <a:spcPts val="0"/>
                        </a:spcBef>
                        <a:spcAft>
                          <a:spcPts val="0"/>
                        </a:spcAft>
                      </a:pPr>
                      <a:r>
                        <a:rPr lang="en-US" sz="1200" dirty="0">
                          <a:effectLst/>
                          <a:latin typeface="+mn-lt"/>
                        </a:rPr>
                        <a:t>November 24, 2016</a:t>
                      </a:r>
                      <a:endParaRPr lang="en-US" sz="1200" dirty="0">
                        <a:effectLst/>
                        <a:latin typeface="+mn-lt"/>
                        <a:ea typeface="Calibri"/>
                        <a:cs typeface="Times New Roman"/>
                      </a:endParaRPr>
                    </a:p>
                  </a:txBody>
                  <a:tcPr marL="61939" marR="61939" marT="0" marB="0" anchor="ctr"/>
                </a:tc>
                <a:tc>
                  <a:txBody>
                    <a:bodyPr/>
                    <a:lstStyle/>
                    <a:p>
                      <a:pPr marL="0" marR="0" algn="l">
                        <a:lnSpc>
                          <a:spcPct val="115000"/>
                        </a:lnSpc>
                        <a:spcBef>
                          <a:spcPts val="0"/>
                        </a:spcBef>
                        <a:spcAft>
                          <a:spcPts val="0"/>
                        </a:spcAft>
                      </a:pPr>
                      <a:r>
                        <a:rPr lang="en-US" sz="1200" dirty="0">
                          <a:effectLst/>
                          <a:latin typeface="+mn-lt"/>
                        </a:rPr>
                        <a:t>Trustee candidates submitted</a:t>
                      </a:r>
                      <a:endParaRPr lang="en-US" sz="1200" dirty="0">
                        <a:effectLst/>
                        <a:latin typeface="+mn-lt"/>
                        <a:ea typeface="Calibri"/>
                        <a:cs typeface="Times New Roman"/>
                      </a:endParaRPr>
                    </a:p>
                  </a:txBody>
                  <a:tcPr marL="61939" marR="61939" marT="0" marB="0" anchor="ctr"/>
                </a:tc>
              </a:tr>
              <a:tr h="413898">
                <a:tc>
                  <a:txBody>
                    <a:bodyPr/>
                    <a:lstStyle/>
                    <a:p>
                      <a:pPr marL="0" marR="0" algn="l">
                        <a:lnSpc>
                          <a:spcPct val="115000"/>
                        </a:lnSpc>
                        <a:spcBef>
                          <a:spcPts val="0"/>
                        </a:spcBef>
                        <a:spcAft>
                          <a:spcPts val="0"/>
                        </a:spcAft>
                      </a:pPr>
                      <a:r>
                        <a:rPr lang="en-US" sz="1200" dirty="0">
                          <a:effectLst/>
                          <a:latin typeface="+mn-lt"/>
                        </a:rPr>
                        <a:t>Trust Effective Date (TED)</a:t>
                      </a:r>
                      <a:endParaRPr lang="en-US" sz="1200" dirty="0">
                        <a:effectLst/>
                        <a:latin typeface="+mn-lt"/>
                        <a:ea typeface="Calibri"/>
                        <a:cs typeface="Times New Roman"/>
                      </a:endParaRPr>
                    </a:p>
                  </a:txBody>
                  <a:tcPr marL="61939" marR="61939" marT="0" marB="0" anchor="ctr"/>
                </a:tc>
                <a:tc>
                  <a:txBody>
                    <a:bodyPr/>
                    <a:lstStyle/>
                    <a:p>
                      <a:pPr marL="0" marR="0" algn="l">
                        <a:lnSpc>
                          <a:spcPct val="115000"/>
                        </a:lnSpc>
                        <a:spcBef>
                          <a:spcPts val="0"/>
                        </a:spcBef>
                        <a:spcAft>
                          <a:spcPts val="0"/>
                        </a:spcAft>
                      </a:pPr>
                      <a:r>
                        <a:rPr lang="en-US" sz="1200" dirty="0" smtClean="0">
                          <a:effectLst/>
                          <a:latin typeface="+mn-lt"/>
                        </a:rPr>
                        <a:t>Spring-Summer, 2017</a:t>
                      </a:r>
                      <a:endParaRPr lang="en-US" sz="1200" dirty="0">
                        <a:effectLst/>
                        <a:latin typeface="+mn-lt"/>
                        <a:ea typeface="Calibri"/>
                        <a:cs typeface="Times New Roman"/>
                      </a:endParaRPr>
                    </a:p>
                  </a:txBody>
                  <a:tcPr marL="61939" marR="61939" marT="0" marB="0" anchor="ctr"/>
                </a:tc>
                <a:tc>
                  <a:txBody>
                    <a:bodyPr/>
                    <a:lstStyle/>
                    <a:p>
                      <a:pPr marL="0" marR="0" algn="l">
                        <a:lnSpc>
                          <a:spcPct val="115000"/>
                        </a:lnSpc>
                        <a:spcBef>
                          <a:spcPts val="0"/>
                        </a:spcBef>
                        <a:spcAft>
                          <a:spcPts val="0"/>
                        </a:spcAft>
                      </a:pPr>
                      <a:r>
                        <a:rPr lang="en-US" sz="1200" dirty="0">
                          <a:effectLst/>
                          <a:latin typeface="+mn-lt"/>
                        </a:rPr>
                        <a:t>Establishment of Environmental Trust</a:t>
                      </a:r>
                      <a:endParaRPr lang="en-US" sz="1200" dirty="0">
                        <a:effectLst/>
                        <a:latin typeface="+mn-lt"/>
                        <a:ea typeface="Calibri"/>
                        <a:cs typeface="Times New Roman"/>
                      </a:endParaRPr>
                    </a:p>
                  </a:txBody>
                  <a:tcPr marL="61939" marR="61939" marT="0" marB="0" anchor="ctr"/>
                </a:tc>
              </a:tr>
              <a:tr h="413898">
                <a:tc>
                  <a:txBody>
                    <a:bodyPr/>
                    <a:lstStyle/>
                    <a:p>
                      <a:pPr marL="0" marR="0" algn="l">
                        <a:lnSpc>
                          <a:spcPct val="115000"/>
                        </a:lnSpc>
                        <a:spcBef>
                          <a:spcPts val="0"/>
                        </a:spcBef>
                        <a:spcAft>
                          <a:spcPts val="0"/>
                        </a:spcAft>
                      </a:pPr>
                      <a:r>
                        <a:rPr lang="en-US" sz="1200" dirty="0">
                          <a:effectLst/>
                          <a:latin typeface="+mn-lt"/>
                        </a:rPr>
                        <a:t>TED + 15 days</a:t>
                      </a:r>
                      <a:endParaRPr lang="en-US" sz="1200" dirty="0">
                        <a:effectLst/>
                        <a:latin typeface="+mn-lt"/>
                        <a:ea typeface="Calibri"/>
                        <a:cs typeface="Times New Roman"/>
                      </a:endParaRPr>
                    </a:p>
                  </a:txBody>
                  <a:tcPr marL="61939" marR="61939" marT="0" marB="0" anchor="ctr"/>
                </a:tc>
                <a:tc>
                  <a:txBody>
                    <a:bodyPr/>
                    <a:lstStyle/>
                    <a:p>
                      <a:pPr marL="0" marR="0" algn="l">
                        <a:lnSpc>
                          <a:spcPct val="115000"/>
                        </a:lnSpc>
                        <a:spcBef>
                          <a:spcPts val="0"/>
                        </a:spcBef>
                        <a:spcAft>
                          <a:spcPts val="0"/>
                        </a:spcAft>
                      </a:pPr>
                      <a:r>
                        <a:rPr lang="en-US" sz="1200" dirty="0">
                          <a:effectLst/>
                          <a:latin typeface="+mn-lt"/>
                        </a:rPr>
                        <a:t> </a:t>
                      </a:r>
                      <a:endParaRPr lang="en-US" sz="1200" dirty="0">
                        <a:effectLst/>
                        <a:latin typeface="+mn-lt"/>
                        <a:ea typeface="Calibri"/>
                        <a:cs typeface="Times New Roman"/>
                      </a:endParaRPr>
                    </a:p>
                  </a:txBody>
                  <a:tcPr marL="61939" marR="61939" marT="0" marB="0" anchor="ctr"/>
                </a:tc>
                <a:tc>
                  <a:txBody>
                    <a:bodyPr/>
                    <a:lstStyle/>
                    <a:p>
                      <a:pPr marL="0" marR="0" algn="l">
                        <a:lnSpc>
                          <a:spcPct val="115000"/>
                        </a:lnSpc>
                        <a:spcBef>
                          <a:spcPts val="0"/>
                        </a:spcBef>
                        <a:spcAft>
                          <a:spcPts val="0"/>
                        </a:spcAft>
                      </a:pPr>
                      <a:r>
                        <a:rPr lang="en-US" sz="1200" dirty="0">
                          <a:effectLst/>
                          <a:latin typeface="+mn-lt"/>
                        </a:rPr>
                        <a:t>Trustee established trust account</a:t>
                      </a:r>
                      <a:endParaRPr lang="en-US" sz="1200" dirty="0">
                        <a:effectLst/>
                        <a:latin typeface="+mn-lt"/>
                        <a:ea typeface="Calibri"/>
                        <a:cs typeface="Times New Roman"/>
                      </a:endParaRPr>
                    </a:p>
                  </a:txBody>
                  <a:tcPr marL="61939" marR="61939" marT="0" marB="0" anchor="ctr"/>
                </a:tc>
              </a:tr>
              <a:tr h="413898">
                <a:tc>
                  <a:txBody>
                    <a:bodyPr/>
                    <a:lstStyle/>
                    <a:p>
                      <a:pPr marL="0" marR="0" algn="l">
                        <a:lnSpc>
                          <a:spcPct val="115000"/>
                        </a:lnSpc>
                        <a:spcBef>
                          <a:spcPts val="0"/>
                        </a:spcBef>
                        <a:spcAft>
                          <a:spcPts val="0"/>
                        </a:spcAft>
                      </a:pPr>
                      <a:r>
                        <a:rPr lang="en-US" sz="1200" dirty="0">
                          <a:effectLst/>
                          <a:latin typeface="+mn-lt"/>
                        </a:rPr>
                        <a:t>TED + 60 days</a:t>
                      </a:r>
                      <a:endParaRPr lang="en-US" sz="1200" dirty="0">
                        <a:effectLst/>
                        <a:latin typeface="+mn-lt"/>
                        <a:ea typeface="Calibri"/>
                        <a:cs typeface="Times New Roman"/>
                      </a:endParaRPr>
                    </a:p>
                  </a:txBody>
                  <a:tcPr marL="61939" marR="61939" marT="0" marB="0" anchor="ctr"/>
                </a:tc>
                <a:tc>
                  <a:txBody>
                    <a:bodyPr/>
                    <a:lstStyle/>
                    <a:p>
                      <a:pPr marL="0" marR="0" algn="l">
                        <a:lnSpc>
                          <a:spcPct val="115000"/>
                        </a:lnSpc>
                        <a:spcBef>
                          <a:spcPts val="0"/>
                        </a:spcBef>
                        <a:spcAft>
                          <a:spcPts val="0"/>
                        </a:spcAft>
                      </a:pPr>
                      <a:endParaRPr lang="en-US" sz="1200" dirty="0">
                        <a:effectLst/>
                        <a:latin typeface="+mn-lt"/>
                        <a:ea typeface="Calibri"/>
                        <a:cs typeface="Times New Roman"/>
                      </a:endParaRPr>
                    </a:p>
                  </a:txBody>
                  <a:tcPr marL="61939" marR="61939" marT="0" marB="0" anchor="ctr"/>
                </a:tc>
                <a:tc>
                  <a:txBody>
                    <a:bodyPr/>
                    <a:lstStyle/>
                    <a:p>
                      <a:pPr marL="0" marR="0" algn="l">
                        <a:lnSpc>
                          <a:spcPct val="115000"/>
                        </a:lnSpc>
                        <a:spcBef>
                          <a:spcPts val="0"/>
                        </a:spcBef>
                        <a:spcAft>
                          <a:spcPts val="0"/>
                        </a:spcAft>
                      </a:pPr>
                      <a:r>
                        <a:rPr lang="en-US" sz="1200" dirty="0">
                          <a:effectLst/>
                          <a:latin typeface="+mn-lt"/>
                        </a:rPr>
                        <a:t>Governmental entities file Certification Forms</a:t>
                      </a:r>
                      <a:endParaRPr lang="en-US" sz="1200" dirty="0">
                        <a:effectLst/>
                        <a:latin typeface="+mn-lt"/>
                        <a:ea typeface="Calibri"/>
                        <a:cs typeface="Times New Roman"/>
                      </a:endParaRPr>
                    </a:p>
                  </a:txBody>
                  <a:tcPr marL="61939" marR="61939" marT="0" marB="0" anchor="ctr"/>
                </a:tc>
              </a:tr>
              <a:tr h="413898">
                <a:tc>
                  <a:txBody>
                    <a:bodyPr/>
                    <a:lstStyle/>
                    <a:p>
                      <a:pPr marL="0" marR="0" algn="l">
                        <a:lnSpc>
                          <a:spcPct val="115000"/>
                        </a:lnSpc>
                        <a:spcBef>
                          <a:spcPts val="0"/>
                        </a:spcBef>
                        <a:spcAft>
                          <a:spcPts val="0"/>
                        </a:spcAft>
                      </a:pPr>
                      <a:r>
                        <a:rPr lang="en-US" sz="1200" dirty="0">
                          <a:effectLst/>
                          <a:latin typeface="+mn-lt"/>
                        </a:rPr>
                        <a:t>TED + 120 days (note: proposed consent decree includes the phrase “no later than,” so the Trustee may grant Beneficiary status sooner than 120 days)</a:t>
                      </a:r>
                      <a:endParaRPr lang="en-US" sz="1200" dirty="0">
                        <a:effectLst/>
                        <a:latin typeface="+mn-lt"/>
                        <a:ea typeface="Calibri"/>
                        <a:cs typeface="Times New Roman"/>
                      </a:endParaRPr>
                    </a:p>
                  </a:txBody>
                  <a:tcPr marL="61939" marR="61939" marT="0" marB="0" anchor="ctr"/>
                </a:tc>
                <a:tc>
                  <a:txBody>
                    <a:bodyPr/>
                    <a:lstStyle/>
                    <a:p>
                      <a:pPr marL="0" marR="0" algn="l">
                        <a:lnSpc>
                          <a:spcPct val="115000"/>
                        </a:lnSpc>
                        <a:spcBef>
                          <a:spcPts val="0"/>
                        </a:spcBef>
                        <a:spcAft>
                          <a:spcPts val="0"/>
                        </a:spcAft>
                      </a:pPr>
                      <a:r>
                        <a:rPr lang="en-US" sz="1200" dirty="0">
                          <a:effectLst/>
                          <a:latin typeface="+mn-lt"/>
                        </a:rPr>
                        <a:t> </a:t>
                      </a:r>
                      <a:endParaRPr lang="en-US" sz="1200" dirty="0">
                        <a:effectLst/>
                        <a:latin typeface="+mn-lt"/>
                        <a:ea typeface="Calibri"/>
                        <a:cs typeface="Times New Roman"/>
                      </a:endParaRPr>
                    </a:p>
                  </a:txBody>
                  <a:tcPr marL="61939" marR="61939" marT="0" marB="0" anchor="ctr"/>
                </a:tc>
                <a:tc>
                  <a:txBody>
                    <a:bodyPr/>
                    <a:lstStyle/>
                    <a:p>
                      <a:pPr marL="0" marR="0" algn="l">
                        <a:lnSpc>
                          <a:spcPct val="115000"/>
                        </a:lnSpc>
                        <a:spcBef>
                          <a:spcPts val="0"/>
                        </a:spcBef>
                        <a:spcAft>
                          <a:spcPts val="0"/>
                        </a:spcAft>
                      </a:pPr>
                      <a:r>
                        <a:rPr lang="en-US" sz="1200" dirty="0">
                          <a:effectLst/>
                          <a:latin typeface="+mn-lt"/>
                        </a:rPr>
                        <a:t>Trustee approves /denies Beneficiary status</a:t>
                      </a:r>
                      <a:endParaRPr lang="en-US" sz="1200" dirty="0">
                        <a:effectLst/>
                        <a:latin typeface="+mn-lt"/>
                        <a:ea typeface="Calibri"/>
                        <a:cs typeface="Times New Roman"/>
                      </a:endParaRPr>
                    </a:p>
                  </a:txBody>
                  <a:tcPr marL="61939" marR="61939" marT="0" marB="0" anchor="ctr"/>
                </a:tc>
              </a:tr>
              <a:tr h="413898">
                <a:tc>
                  <a:txBody>
                    <a:bodyPr/>
                    <a:lstStyle/>
                    <a:p>
                      <a:pPr marL="0" marR="0" algn="l">
                        <a:lnSpc>
                          <a:spcPct val="115000"/>
                        </a:lnSpc>
                        <a:spcBef>
                          <a:spcPts val="0"/>
                        </a:spcBef>
                        <a:spcAft>
                          <a:spcPts val="0"/>
                        </a:spcAft>
                      </a:pPr>
                      <a:r>
                        <a:rPr lang="en-US" sz="1200">
                          <a:effectLst/>
                          <a:latin typeface="+mn-lt"/>
                        </a:rPr>
                        <a:t>TED + 210 days (not later than 90 days after being deemed a Beneficiary)</a:t>
                      </a:r>
                      <a:endParaRPr lang="en-US" sz="1200">
                        <a:effectLst/>
                        <a:latin typeface="+mn-lt"/>
                        <a:ea typeface="Calibri"/>
                        <a:cs typeface="Times New Roman"/>
                      </a:endParaRPr>
                    </a:p>
                  </a:txBody>
                  <a:tcPr marL="61939" marR="61939" marT="0" marB="0" anchor="ctr"/>
                </a:tc>
                <a:tc>
                  <a:txBody>
                    <a:bodyPr/>
                    <a:lstStyle/>
                    <a:p>
                      <a:pPr marL="0" marR="0" algn="l">
                        <a:lnSpc>
                          <a:spcPct val="115000"/>
                        </a:lnSpc>
                        <a:spcBef>
                          <a:spcPts val="0"/>
                        </a:spcBef>
                        <a:spcAft>
                          <a:spcPts val="0"/>
                        </a:spcAft>
                      </a:pPr>
                      <a:r>
                        <a:rPr lang="en-US" sz="1200" dirty="0">
                          <a:effectLst/>
                          <a:latin typeface="+mn-lt"/>
                        </a:rPr>
                        <a:t> </a:t>
                      </a:r>
                      <a:endParaRPr lang="en-US" sz="1200" dirty="0">
                        <a:effectLst/>
                        <a:latin typeface="+mn-lt"/>
                        <a:ea typeface="Calibri"/>
                        <a:cs typeface="Times New Roman"/>
                      </a:endParaRPr>
                    </a:p>
                  </a:txBody>
                  <a:tcPr marL="61939" marR="61939" marT="0" marB="0" anchor="ctr"/>
                </a:tc>
                <a:tc>
                  <a:txBody>
                    <a:bodyPr/>
                    <a:lstStyle/>
                    <a:p>
                      <a:pPr marL="0" marR="0" algn="l">
                        <a:lnSpc>
                          <a:spcPct val="115000"/>
                        </a:lnSpc>
                        <a:spcBef>
                          <a:spcPts val="0"/>
                        </a:spcBef>
                        <a:spcAft>
                          <a:spcPts val="0"/>
                        </a:spcAft>
                      </a:pPr>
                      <a:r>
                        <a:rPr lang="en-US" sz="1200" dirty="0">
                          <a:effectLst/>
                          <a:latin typeface="+mn-lt"/>
                        </a:rPr>
                        <a:t>Beneficiary Mitigation Plan submitted</a:t>
                      </a:r>
                      <a:endParaRPr lang="en-US" sz="1200" dirty="0">
                        <a:effectLst/>
                        <a:latin typeface="+mn-lt"/>
                        <a:ea typeface="Calibri"/>
                        <a:cs typeface="Times New Roman"/>
                      </a:endParaRPr>
                    </a:p>
                  </a:txBody>
                  <a:tcPr marL="61939" marR="61939" marT="0" marB="0" anchor="ctr"/>
                </a:tc>
              </a:tr>
            </a:tbl>
          </a:graphicData>
        </a:graphic>
      </p:graphicFrame>
    </p:spTree>
    <p:extLst>
      <p:ext uri="{BB962C8B-B14F-4D97-AF65-F5344CB8AC3E}">
        <p14:creationId xmlns:p14="http://schemas.microsoft.com/office/powerpoint/2010/main" val="3428943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31"/>
          <p:cNvSpPr>
            <a:spLocks noGrp="1"/>
          </p:cNvSpPr>
          <p:nvPr>
            <p:ph type="title"/>
          </p:nvPr>
        </p:nvSpPr>
        <p:spPr>
          <a:xfrm>
            <a:off x="498475" y="256659"/>
            <a:ext cx="8980805" cy="1061602"/>
          </a:xfrm>
        </p:spPr>
        <p:txBody>
          <a:bodyPr/>
          <a:lstStyle/>
          <a:p>
            <a:r>
              <a:rPr lang="en-US" sz="2800" dirty="0" smtClean="0">
                <a:cs typeface="Calibri"/>
              </a:rPr>
              <a:t>Environmental Mitigation Trust:</a:t>
            </a:r>
            <a:br>
              <a:rPr lang="en-US" sz="2800" dirty="0" smtClean="0">
                <a:cs typeface="Calibri"/>
              </a:rPr>
            </a:br>
            <a:r>
              <a:rPr lang="en-US" sz="2800" dirty="0" smtClean="0">
                <a:cs typeface="Calibri"/>
              </a:rPr>
              <a:t>Accessing and Spending Allocations</a:t>
            </a:r>
            <a:endParaRPr lang="en-US" sz="2800" dirty="0">
              <a:cs typeface="Calibri"/>
            </a:endParaRPr>
          </a:p>
        </p:txBody>
      </p:sp>
      <p:sp>
        <p:nvSpPr>
          <p:cNvPr id="33" name="Content Placeholder 32"/>
          <p:cNvSpPr>
            <a:spLocks noGrp="1"/>
          </p:cNvSpPr>
          <p:nvPr>
            <p:ph sz="half" idx="1"/>
          </p:nvPr>
        </p:nvSpPr>
        <p:spPr>
          <a:xfrm>
            <a:off x="-76200" y="1600199"/>
            <a:ext cx="8206740" cy="5156201"/>
          </a:xfrm>
          <a:ln>
            <a:noFill/>
          </a:ln>
        </p:spPr>
        <p:txBody>
          <a:bodyPr>
            <a:normAutofit/>
          </a:bodyPr>
          <a:lstStyle/>
          <a:p>
            <a:pPr lvl="1" fontAlgn="base">
              <a:spcBef>
                <a:spcPts val="0"/>
              </a:spcBef>
              <a:spcAft>
                <a:spcPts val="600"/>
              </a:spcAft>
            </a:pPr>
            <a:r>
              <a:rPr lang="en-US" sz="2000" dirty="0">
                <a:solidFill>
                  <a:schemeClr val="accent1"/>
                </a:solidFill>
                <a:latin typeface="Calibri" panose="020F0502020204030204" pitchFamily="34" charset="0"/>
              </a:rPr>
              <a:t>Beneficiaries have up to 10 years to spend 80% of </a:t>
            </a:r>
            <a:r>
              <a:rPr lang="en-US" sz="2000" dirty="0" smtClean="0">
                <a:solidFill>
                  <a:schemeClr val="accent1"/>
                </a:solidFill>
                <a:latin typeface="Calibri" panose="020F0502020204030204" pitchFamily="34" charset="0"/>
              </a:rPr>
              <a:t>their </a:t>
            </a:r>
            <a:r>
              <a:rPr lang="en-US" sz="2000" dirty="0">
                <a:solidFill>
                  <a:schemeClr val="accent1"/>
                </a:solidFill>
                <a:latin typeface="Calibri" panose="020F0502020204030204" pitchFamily="34" charset="0"/>
              </a:rPr>
              <a:t>allocation, and up to 15 years to spend 100% of </a:t>
            </a:r>
            <a:r>
              <a:rPr lang="en-US" sz="2000" dirty="0" smtClean="0">
                <a:solidFill>
                  <a:schemeClr val="accent1"/>
                </a:solidFill>
                <a:latin typeface="Calibri" panose="020F0502020204030204" pitchFamily="34" charset="0"/>
              </a:rPr>
              <a:t>their </a:t>
            </a:r>
            <a:r>
              <a:rPr lang="en-US" sz="2000" dirty="0">
                <a:solidFill>
                  <a:schemeClr val="accent1"/>
                </a:solidFill>
                <a:latin typeface="Calibri" panose="020F0502020204030204" pitchFamily="34" charset="0"/>
              </a:rPr>
              <a:t>allocation</a:t>
            </a:r>
          </a:p>
          <a:p>
            <a:pPr lvl="2" fontAlgn="base">
              <a:spcBef>
                <a:spcPts val="0"/>
              </a:spcBef>
              <a:spcAft>
                <a:spcPts val="600"/>
              </a:spcAft>
            </a:pPr>
            <a:r>
              <a:rPr lang="en-US" dirty="0" smtClean="0">
                <a:solidFill>
                  <a:schemeClr val="accent1"/>
                </a:solidFill>
                <a:latin typeface="Calibri" panose="020F0502020204030204" pitchFamily="34" charset="0"/>
              </a:rPr>
              <a:t>Beneficiaries may request up to one-third of its allocation during the first year, and up to two-thirds of its allocation during the first two years</a:t>
            </a:r>
          </a:p>
          <a:p>
            <a:pPr lvl="1" fontAlgn="base">
              <a:spcBef>
                <a:spcPts val="0"/>
              </a:spcBef>
              <a:spcAft>
                <a:spcPts val="600"/>
              </a:spcAft>
            </a:pPr>
            <a:r>
              <a:rPr lang="en-US" sz="2000" dirty="0" smtClean="0">
                <a:solidFill>
                  <a:schemeClr val="accent1"/>
                </a:solidFill>
                <a:latin typeface="Calibri" panose="020F0502020204030204" pitchFamily="34" charset="0"/>
              </a:rPr>
              <a:t>Beneficiaries can submit requests for Eligible Mitigation Action funding at any time (Appendix D, Sec. 5.2 for additional details)</a:t>
            </a:r>
          </a:p>
          <a:p>
            <a:pPr lvl="2" fontAlgn="base">
              <a:spcBef>
                <a:spcPts val="0"/>
              </a:spcBef>
              <a:spcAft>
                <a:spcPts val="600"/>
              </a:spcAft>
            </a:pPr>
            <a:r>
              <a:rPr lang="en-US" dirty="0" smtClean="0">
                <a:solidFill>
                  <a:schemeClr val="accent1"/>
                </a:solidFill>
                <a:latin typeface="Calibri" panose="020F0502020204030204" pitchFamily="34" charset="0"/>
              </a:rPr>
              <a:t>Funding must be approved, approved with modification, or denied within 60 days</a:t>
            </a:r>
          </a:p>
          <a:p>
            <a:pPr lvl="1" fontAlgn="base">
              <a:spcBef>
                <a:spcPts val="0"/>
              </a:spcBef>
              <a:spcAft>
                <a:spcPts val="600"/>
              </a:spcAft>
            </a:pPr>
            <a:r>
              <a:rPr lang="en-US" sz="2000" dirty="0" smtClean="0">
                <a:solidFill>
                  <a:schemeClr val="accent1"/>
                </a:solidFill>
                <a:latin typeface="Calibri" panose="020F0502020204030204" pitchFamily="34" charset="0"/>
              </a:rPr>
              <a:t>Beneficiaries may use its DERA proposal as its funding requests for Actions that are funded through the DERA option</a:t>
            </a:r>
          </a:p>
          <a:p>
            <a:pPr lvl="1" fontAlgn="base">
              <a:spcBef>
                <a:spcPts val="0"/>
              </a:spcBef>
              <a:spcAft>
                <a:spcPts val="600"/>
              </a:spcAft>
            </a:pPr>
            <a:r>
              <a:rPr lang="en-US" sz="2000" dirty="0" smtClean="0">
                <a:solidFill>
                  <a:schemeClr val="accent1"/>
                </a:solidFill>
                <a:latin typeface="Calibri" panose="020F0502020204030204" pitchFamily="34" charset="0"/>
              </a:rPr>
              <a:t>Two or more beneficiaries may submit a joint request for Eligible Mitigation Action funds</a:t>
            </a:r>
          </a:p>
          <a:p>
            <a:pPr lvl="1" fontAlgn="base">
              <a:spcBef>
                <a:spcPts val="0"/>
              </a:spcBef>
              <a:spcAft>
                <a:spcPts val="600"/>
              </a:spcAft>
            </a:pPr>
            <a:r>
              <a:rPr lang="en-US" sz="2000" dirty="0" smtClean="0">
                <a:solidFill>
                  <a:schemeClr val="accent1"/>
                </a:solidFill>
                <a:latin typeface="Calibri" panose="020F0502020204030204" pitchFamily="34" charset="0"/>
              </a:rPr>
              <a:t>Beneficiaries must submit a semiannual report</a:t>
            </a:r>
          </a:p>
          <a:p>
            <a:pPr lvl="1" fontAlgn="base">
              <a:spcBef>
                <a:spcPts val="0"/>
              </a:spcBef>
            </a:pPr>
            <a:endParaRPr lang="en-US" sz="1900" dirty="0" smtClean="0">
              <a:solidFill>
                <a:schemeClr val="accent1"/>
              </a:solidFill>
              <a:latin typeface="Calibri" panose="020F0502020204030204" pitchFamily="34" charset="0"/>
            </a:endParaRPr>
          </a:p>
        </p:txBody>
      </p:sp>
    </p:spTree>
    <p:extLst>
      <p:ext uri="{BB962C8B-B14F-4D97-AF65-F5344CB8AC3E}">
        <p14:creationId xmlns:p14="http://schemas.microsoft.com/office/powerpoint/2010/main" val="389393116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31"/>
          <p:cNvSpPr>
            <a:spLocks noGrp="1"/>
          </p:cNvSpPr>
          <p:nvPr>
            <p:ph type="title"/>
          </p:nvPr>
        </p:nvSpPr>
        <p:spPr>
          <a:xfrm>
            <a:off x="498475" y="264279"/>
            <a:ext cx="6953885" cy="1061602"/>
          </a:xfrm>
        </p:spPr>
        <p:txBody>
          <a:bodyPr/>
          <a:lstStyle/>
          <a:p>
            <a:r>
              <a:rPr lang="en-US" sz="2800" dirty="0" smtClean="0">
                <a:cs typeface="Calibri"/>
              </a:rPr>
              <a:t>Contact Information</a:t>
            </a:r>
            <a:endParaRPr lang="en-US" sz="2800" dirty="0">
              <a:cs typeface="Calibri"/>
            </a:endParaRPr>
          </a:p>
        </p:txBody>
      </p:sp>
      <p:sp>
        <p:nvSpPr>
          <p:cNvPr id="4" name="Content Placeholder 2"/>
          <p:cNvSpPr>
            <a:spLocks noGrp="1"/>
          </p:cNvSpPr>
          <p:nvPr>
            <p:ph idx="1"/>
          </p:nvPr>
        </p:nvSpPr>
        <p:spPr>
          <a:xfrm>
            <a:off x="498474" y="1981200"/>
            <a:ext cx="7556313" cy="4144963"/>
          </a:xfrm>
        </p:spPr>
        <p:txBody>
          <a:bodyPr>
            <a:normAutofit/>
          </a:bodyPr>
          <a:lstStyle/>
          <a:p>
            <a:pPr marL="0" indent="0" algn="ctr">
              <a:buNone/>
            </a:pPr>
            <a:endParaRPr lang="en-US" dirty="0" smtClean="0">
              <a:latin typeface="Calibri Light"/>
              <a:cs typeface="Calibri Light"/>
            </a:endParaRPr>
          </a:p>
          <a:p>
            <a:pPr marL="0" indent="0" algn="ctr">
              <a:buNone/>
            </a:pPr>
            <a:r>
              <a:rPr lang="en-US" sz="3600" b="1" dirty="0" smtClean="0">
                <a:latin typeface="Calibri Light"/>
                <a:cs typeface="Calibri Light"/>
              </a:rPr>
              <a:t>Thank You</a:t>
            </a:r>
          </a:p>
          <a:p>
            <a:pPr marL="0" indent="0" algn="ctr">
              <a:buNone/>
            </a:pPr>
            <a:endParaRPr lang="en-US" dirty="0">
              <a:latin typeface="Calibri Light"/>
              <a:cs typeface="Calibri Light"/>
            </a:endParaRPr>
          </a:p>
          <a:p>
            <a:pPr marL="0" indent="0" algn="ctr">
              <a:spcBef>
                <a:spcPts val="0"/>
              </a:spcBef>
              <a:buNone/>
            </a:pPr>
            <a:r>
              <a:rPr lang="en-US" i="1" dirty="0" smtClean="0">
                <a:latin typeface="Calibri Light"/>
                <a:cs typeface="Calibri Light"/>
              </a:rPr>
              <a:t>Cassie Powers</a:t>
            </a:r>
          </a:p>
          <a:p>
            <a:pPr marL="0" indent="0" algn="ctr">
              <a:spcBef>
                <a:spcPts val="0"/>
              </a:spcBef>
              <a:buNone/>
            </a:pPr>
            <a:r>
              <a:rPr lang="en-US" i="1" dirty="0" smtClean="0">
                <a:latin typeface="Calibri Light"/>
                <a:cs typeface="Calibri Light"/>
                <a:hlinkClick r:id="rId3"/>
              </a:rPr>
              <a:t>cpowers@naseo.org</a:t>
            </a:r>
            <a:endParaRPr lang="en-US" i="1" dirty="0" smtClean="0">
              <a:latin typeface="Calibri Light"/>
              <a:cs typeface="Calibri Light"/>
            </a:endParaRPr>
          </a:p>
          <a:p>
            <a:pPr marL="0" indent="0" algn="ctr">
              <a:spcBef>
                <a:spcPts val="0"/>
              </a:spcBef>
              <a:buNone/>
            </a:pPr>
            <a:endParaRPr lang="en-US" i="1" dirty="0" smtClean="0">
              <a:latin typeface="Calibri Light"/>
              <a:cs typeface="Calibri Light"/>
              <a:hlinkClick r:id="rId4"/>
            </a:endParaRPr>
          </a:p>
          <a:p>
            <a:pPr marL="0" indent="0" algn="ctr">
              <a:spcBef>
                <a:spcPts val="0"/>
              </a:spcBef>
              <a:buNone/>
            </a:pPr>
            <a:r>
              <a:rPr lang="en-US" b="1" dirty="0" smtClean="0">
                <a:solidFill>
                  <a:srgbClr val="0070C0"/>
                </a:solidFill>
                <a:latin typeface="Calibri Light"/>
                <a:cs typeface="Calibri Light"/>
                <a:hlinkClick r:id="rId4"/>
              </a:rPr>
              <a:t>www.naseo.org/volkswagen-settlement</a:t>
            </a:r>
          </a:p>
          <a:p>
            <a:pPr marL="0" indent="0" algn="ctr">
              <a:spcBef>
                <a:spcPts val="0"/>
              </a:spcBef>
              <a:buNone/>
            </a:pPr>
            <a:r>
              <a:rPr lang="en-US" b="1" dirty="0" smtClean="0">
                <a:solidFill>
                  <a:srgbClr val="0070C0"/>
                </a:solidFill>
                <a:latin typeface="Calibri Light"/>
                <a:cs typeface="Calibri Light"/>
              </a:rPr>
              <a:t/>
            </a:r>
            <a:br>
              <a:rPr lang="en-US" b="1" dirty="0" smtClean="0">
                <a:solidFill>
                  <a:srgbClr val="0070C0"/>
                </a:solidFill>
                <a:latin typeface="Calibri Light"/>
                <a:cs typeface="Calibri Light"/>
              </a:rPr>
            </a:br>
            <a:endParaRPr lang="en-US" b="1" dirty="0">
              <a:solidFill>
                <a:srgbClr val="0070C0"/>
              </a:solidFill>
              <a:latin typeface="Calibri Light"/>
              <a:cs typeface="Calibri Light"/>
            </a:endParaRPr>
          </a:p>
        </p:txBody>
      </p:sp>
    </p:spTree>
    <p:extLst>
      <p:ext uri="{BB962C8B-B14F-4D97-AF65-F5344CB8AC3E}">
        <p14:creationId xmlns:p14="http://schemas.microsoft.com/office/powerpoint/2010/main" val="24886097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31"/>
          <p:cNvSpPr>
            <a:spLocks noGrp="1"/>
          </p:cNvSpPr>
          <p:nvPr>
            <p:ph type="title"/>
          </p:nvPr>
        </p:nvSpPr>
        <p:spPr>
          <a:xfrm>
            <a:off x="498475" y="249039"/>
            <a:ext cx="6423025" cy="764421"/>
          </a:xfrm>
        </p:spPr>
        <p:txBody>
          <a:bodyPr/>
          <a:lstStyle/>
          <a:p>
            <a:r>
              <a:rPr lang="en-US" sz="2800" dirty="0" smtClean="0">
                <a:cs typeface="Calibri"/>
              </a:rPr>
              <a:t>Settlement Overview</a:t>
            </a:r>
            <a:endParaRPr lang="en-US" sz="2800" dirty="0">
              <a:cs typeface="Calibri"/>
            </a:endParaRPr>
          </a:p>
        </p:txBody>
      </p:sp>
      <p:sp>
        <p:nvSpPr>
          <p:cNvPr id="33" name="Content Placeholder 32"/>
          <p:cNvSpPr>
            <a:spLocks noGrp="1"/>
          </p:cNvSpPr>
          <p:nvPr>
            <p:ph sz="half" idx="1"/>
          </p:nvPr>
        </p:nvSpPr>
        <p:spPr>
          <a:xfrm>
            <a:off x="0" y="1112519"/>
            <a:ext cx="7970520" cy="4457701"/>
          </a:xfrm>
          <a:ln>
            <a:noFill/>
          </a:ln>
        </p:spPr>
        <p:txBody>
          <a:bodyPr>
            <a:noAutofit/>
          </a:bodyPr>
          <a:lstStyle/>
          <a:p>
            <a:pPr lvl="1" algn="just"/>
            <a:r>
              <a:rPr lang="en-US" sz="2000" dirty="0" smtClean="0">
                <a:solidFill>
                  <a:schemeClr val="accent1"/>
                </a:solidFill>
                <a:latin typeface="Calibri" panose="020F0502020204030204" pitchFamily="34" charset="0"/>
              </a:rPr>
              <a:t>U.S. EPA filed a complaint against Volkswagen, AG alleging that the defendants violated the Clean Air Act with regard to approximately 580,000 model year 2009 to 2016 motor vehicles containing 2.0 and 3.0 liter diesel engines.</a:t>
            </a:r>
          </a:p>
          <a:p>
            <a:pPr marL="228600" lvl="1" indent="0" algn="just">
              <a:buNone/>
            </a:pPr>
            <a:endParaRPr lang="en-US" sz="2000" dirty="0" smtClean="0">
              <a:solidFill>
                <a:schemeClr val="accent1"/>
              </a:solidFill>
              <a:latin typeface="Calibri" panose="020F0502020204030204" pitchFamily="34" charset="0"/>
            </a:endParaRPr>
          </a:p>
          <a:p>
            <a:pPr lvl="1" algn="just"/>
            <a:r>
              <a:rPr lang="en-US" sz="2000" dirty="0" smtClean="0">
                <a:solidFill>
                  <a:schemeClr val="accent1"/>
                </a:solidFill>
                <a:latin typeface="Calibri" panose="020F0502020204030204" pitchFamily="34" charset="0"/>
              </a:rPr>
              <a:t>EPA’s complaint </a:t>
            </a:r>
            <a:r>
              <a:rPr lang="en-US" sz="2000" dirty="0">
                <a:solidFill>
                  <a:schemeClr val="accent1"/>
                </a:solidFill>
                <a:latin typeface="Calibri" panose="020F0502020204030204" pitchFamily="34" charset="0"/>
              </a:rPr>
              <a:t>alleges that each </a:t>
            </a:r>
            <a:r>
              <a:rPr lang="en-US" sz="2000" dirty="0" smtClean="0">
                <a:solidFill>
                  <a:schemeClr val="accent1"/>
                </a:solidFill>
                <a:latin typeface="Calibri" panose="020F0502020204030204" pitchFamily="34" charset="0"/>
              </a:rPr>
              <a:t>vehicle </a:t>
            </a:r>
            <a:r>
              <a:rPr lang="en-US" sz="2000" dirty="0">
                <a:solidFill>
                  <a:schemeClr val="accent1"/>
                </a:solidFill>
                <a:latin typeface="Calibri" panose="020F0502020204030204" pitchFamily="34" charset="0"/>
              </a:rPr>
              <a:t>contains computer algorithms that </a:t>
            </a:r>
            <a:r>
              <a:rPr lang="en-US" sz="2000" dirty="0" smtClean="0">
                <a:solidFill>
                  <a:schemeClr val="accent1"/>
                </a:solidFill>
                <a:latin typeface="Calibri" panose="020F0502020204030204" pitchFamily="34" charset="0"/>
              </a:rPr>
              <a:t>cause </a:t>
            </a:r>
            <a:r>
              <a:rPr lang="en-US" sz="2000" dirty="0">
                <a:solidFill>
                  <a:schemeClr val="accent1"/>
                </a:solidFill>
                <a:latin typeface="Calibri" panose="020F0502020204030204" pitchFamily="34" charset="0"/>
              </a:rPr>
              <a:t>the emissions control system of those vehicles to perform differently during normal vehicle operation and use than during emission testing, and that during normal operation and use the vehicles emit levels of nitrogen oxides (</a:t>
            </a:r>
            <a:r>
              <a:rPr lang="en-US" sz="2000" dirty="0" smtClean="0">
                <a:solidFill>
                  <a:schemeClr val="accent1"/>
                </a:solidFill>
                <a:latin typeface="Calibri" panose="020F0502020204030204" pitchFamily="34" charset="0"/>
              </a:rPr>
              <a:t>NOx</a:t>
            </a:r>
            <a:r>
              <a:rPr lang="en-US" sz="2000" dirty="0">
                <a:solidFill>
                  <a:schemeClr val="accent1"/>
                </a:solidFill>
                <a:latin typeface="Calibri" panose="020F0502020204030204" pitchFamily="34" charset="0"/>
              </a:rPr>
              <a:t>) significantly in </a:t>
            </a:r>
            <a:r>
              <a:rPr lang="en-US" sz="2000" dirty="0" smtClean="0">
                <a:solidFill>
                  <a:schemeClr val="accent1"/>
                </a:solidFill>
                <a:latin typeface="Calibri" panose="020F0502020204030204" pitchFamily="34" charset="0"/>
              </a:rPr>
              <a:t>excess </a:t>
            </a:r>
            <a:r>
              <a:rPr lang="en-US" sz="2000" dirty="0">
                <a:solidFill>
                  <a:schemeClr val="accent1"/>
                </a:solidFill>
                <a:latin typeface="Calibri" panose="020F0502020204030204" pitchFamily="34" charset="0"/>
              </a:rPr>
              <a:t>of EPA’s </a:t>
            </a:r>
            <a:r>
              <a:rPr lang="en-US" sz="2000" dirty="0" smtClean="0">
                <a:solidFill>
                  <a:schemeClr val="accent1"/>
                </a:solidFill>
                <a:latin typeface="Calibri" panose="020F0502020204030204" pitchFamily="34" charset="0"/>
              </a:rPr>
              <a:t>compliance </a:t>
            </a:r>
            <a:r>
              <a:rPr lang="en-US" sz="2000" dirty="0">
                <a:solidFill>
                  <a:schemeClr val="accent1"/>
                </a:solidFill>
                <a:latin typeface="Calibri" panose="020F0502020204030204" pitchFamily="34" charset="0"/>
              </a:rPr>
              <a:t>levels. </a:t>
            </a:r>
            <a:endParaRPr lang="en-US" sz="2000" dirty="0" smtClean="0">
              <a:solidFill>
                <a:schemeClr val="accent1"/>
              </a:solidFill>
              <a:latin typeface="Calibri" panose="020F0502020204030204" pitchFamily="34" charset="0"/>
            </a:endParaRPr>
          </a:p>
          <a:p>
            <a:pPr marL="228600" lvl="1" indent="0" algn="just">
              <a:buNone/>
            </a:pPr>
            <a:endParaRPr lang="en-US" sz="2000" dirty="0">
              <a:solidFill>
                <a:schemeClr val="accent1"/>
              </a:solidFill>
              <a:latin typeface="Calibri" panose="020F0502020204030204" pitchFamily="34" charset="0"/>
            </a:endParaRPr>
          </a:p>
        </p:txBody>
      </p:sp>
    </p:spTree>
    <p:extLst>
      <p:ext uri="{BB962C8B-B14F-4D97-AF65-F5344CB8AC3E}">
        <p14:creationId xmlns:p14="http://schemas.microsoft.com/office/powerpoint/2010/main" val="13847311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31"/>
          <p:cNvSpPr>
            <a:spLocks noGrp="1"/>
          </p:cNvSpPr>
          <p:nvPr>
            <p:ph type="title"/>
          </p:nvPr>
        </p:nvSpPr>
        <p:spPr>
          <a:xfrm>
            <a:off x="498475" y="249039"/>
            <a:ext cx="6423025" cy="764421"/>
          </a:xfrm>
        </p:spPr>
        <p:txBody>
          <a:bodyPr/>
          <a:lstStyle/>
          <a:p>
            <a:r>
              <a:rPr lang="en-US" sz="2800" dirty="0" smtClean="0">
                <a:cs typeface="Calibri"/>
              </a:rPr>
              <a:t>Settlement Overview</a:t>
            </a:r>
            <a:endParaRPr lang="en-US" sz="2800" dirty="0">
              <a:cs typeface="Calibri"/>
            </a:endParaRPr>
          </a:p>
        </p:txBody>
      </p:sp>
      <p:sp>
        <p:nvSpPr>
          <p:cNvPr id="33" name="Content Placeholder 32"/>
          <p:cNvSpPr>
            <a:spLocks noGrp="1"/>
          </p:cNvSpPr>
          <p:nvPr>
            <p:ph sz="half" idx="1"/>
          </p:nvPr>
        </p:nvSpPr>
        <p:spPr>
          <a:xfrm>
            <a:off x="0" y="1112519"/>
            <a:ext cx="8356600" cy="1188721"/>
          </a:xfrm>
          <a:ln>
            <a:noFill/>
          </a:ln>
        </p:spPr>
        <p:txBody>
          <a:bodyPr>
            <a:noAutofit/>
          </a:bodyPr>
          <a:lstStyle/>
          <a:p>
            <a:pPr lvl="1" fontAlgn="base">
              <a:spcBef>
                <a:spcPts val="0"/>
              </a:spcBef>
            </a:pPr>
            <a:r>
              <a:rPr lang="en-US" sz="2000" dirty="0" smtClean="0">
                <a:solidFill>
                  <a:schemeClr val="accent1"/>
                </a:solidFill>
                <a:latin typeface="Calibri" panose="020F0502020204030204" pitchFamily="34" charset="0"/>
              </a:rPr>
              <a:t>Volkswagen agreed to spend up to $14.7 billion to settle allegations of cheating emissions. Settlement funds will be used to buyback and/or modify vehicles, and to support national- and state-level projects to reduce NOx emissions. </a:t>
            </a:r>
            <a:endParaRPr lang="en-US" sz="2000" dirty="0">
              <a:solidFill>
                <a:schemeClr val="accent1"/>
              </a:solidFill>
              <a:latin typeface="Calibri" panose="020F0502020204030204" pitchFamily="34" charset="0"/>
            </a:endParaRPr>
          </a:p>
        </p:txBody>
      </p:sp>
      <p:graphicFrame>
        <p:nvGraphicFramePr>
          <p:cNvPr id="2" name="Chart 1"/>
          <p:cNvGraphicFramePr/>
          <p:nvPr>
            <p:extLst>
              <p:ext uri="{D42A27DB-BD31-4B8C-83A1-F6EECF244321}">
                <p14:modId xmlns:p14="http://schemas.microsoft.com/office/powerpoint/2010/main" val="3519555896"/>
              </p:ext>
            </p:extLst>
          </p:nvPr>
        </p:nvGraphicFramePr>
        <p:xfrm>
          <a:off x="498474" y="2479040"/>
          <a:ext cx="8325485" cy="4064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934845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31"/>
          <p:cNvSpPr>
            <a:spLocks noGrp="1"/>
          </p:cNvSpPr>
          <p:nvPr>
            <p:ph type="title"/>
          </p:nvPr>
        </p:nvSpPr>
        <p:spPr>
          <a:xfrm>
            <a:off x="498475" y="256659"/>
            <a:ext cx="6423025" cy="1061602"/>
          </a:xfrm>
        </p:spPr>
        <p:txBody>
          <a:bodyPr/>
          <a:lstStyle/>
          <a:p>
            <a:r>
              <a:rPr lang="en-US" sz="2800" dirty="0" smtClean="0">
                <a:cs typeface="Calibri"/>
              </a:rPr>
              <a:t>ZEV Investment</a:t>
            </a:r>
            <a:endParaRPr lang="en-US" sz="2800" dirty="0">
              <a:cs typeface="Calibri"/>
            </a:endParaRPr>
          </a:p>
        </p:txBody>
      </p:sp>
      <p:sp>
        <p:nvSpPr>
          <p:cNvPr id="33" name="Content Placeholder 32"/>
          <p:cNvSpPr>
            <a:spLocks noGrp="1"/>
          </p:cNvSpPr>
          <p:nvPr>
            <p:ph sz="half" idx="1"/>
          </p:nvPr>
        </p:nvSpPr>
        <p:spPr>
          <a:xfrm>
            <a:off x="0" y="1127759"/>
            <a:ext cx="8356600" cy="5156201"/>
          </a:xfrm>
          <a:ln>
            <a:noFill/>
          </a:ln>
        </p:spPr>
        <p:txBody>
          <a:bodyPr>
            <a:normAutofit/>
          </a:bodyPr>
          <a:lstStyle/>
          <a:p>
            <a:pPr lvl="1" fontAlgn="base">
              <a:spcBef>
                <a:spcPts val="0"/>
              </a:spcBef>
              <a:spcAft>
                <a:spcPts val="600"/>
              </a:spcAft>
            </a:pPr>
            <a:r>
              <a:rPr lang="en-US" sz="2000" dirty="0" smtClean="0">
                <a:solidFill>
                  <a:schemeClr val="accent1"/>
                </a:solidFill>
                <a:latin typeface="Calibri" panose="020F0502020204030204" pitchFamily="34" charset="0"/>
              </a:rPr>
              <a:t>VW will spend $2 billion over 10 years on actions that will support increased use of zero emission vehicle (ZEV) technology in the U.S.</a:t>
            </a:r>
          </a:p>
          <a:p>
            <a:pPr lvl="3" fontAlgn="base">
              <a:spcBef>
                <a:spcPts val="0"/>
              </a:spcBef>
              <a:spcAft>
                <a:spcPts val="600"/>
              </a:spcAft>
            </a:pPr>
            <a:r>
              <a:rPr lang="en-US" dirty="0" smtClean="0">
                <a:solidFill>
                  <a:schemeClr val="accent1"/>
                </a:solidFill>
                <a:latin typeface="Calibri" panose="020F0502020204030204" pitchFamily="34" charset="0"/>
              </a:rPr>
              <a:t>$1.2 billion will be used in areas of the U.S. other than California </a:t>
            </a:r>
          </a:p>
          <a:p>
            <a:pPr lvl="3" fontAlgn="base">
              <a:spcBef>
                <a:spcPts val="0"/>
              </a:spcBef>
              <a:spcAft>
                <a:spcPts val="600"/>
              </a:spcAft>
            </a:pPr>
            <a:r>
              <a:rPr lang="en-US" dirty="0" smtClean="0">
                <a:solidFill>
                  <a:schemeClr val="accent1"/>
                </a:solidFill>
                <a:latin typeface="Calibri" panose="020F0502020204030204" pitchFamily="34" charset="0"/>
              </a:rPr>
              <a:t>$800 million in be used in California</a:t>
            </a:r>
          </a:p>
          <a:p>
            <a:pPr marL="457200" lvl="2" indent="0" fontAlgn="base">
              <a:spcBef>
                <a:spcPts val="0"/>
              </a:spcBef>
              <a:spcAft>
                <a:spcPts val="600"/>
              </a:spcAft>
              <a:buNone/>
            </a:pPr>
            <a:endParaRPr lang="en-US" dirty="0" smtClean="0">
              <a:solidFill>
                <a:schemeClr val="accent1"/>
              </a:solidFill>
              <a:latin typeface="Calibri" panose="020F0502020204030204" pitchFamily="34" charset="0"/>
            </a:endParaRPr>
          </a:p>
          <a:p>
            <a:pPr lvl="1" fontAlgn="base">
              <a:spcBef>
                <a:spcPts val="0"/>
              </a:spcBef>
              <a:spcAft>
                <a:spcPts val="600"/>
              </a:spcAft>
            </a:pPr>
            <a:r>
              <a:rPr lang="en-US" sz="2000" dirty="0" smtClean="0">
                <a:solidFill>
                  <a:schemeClr val="accent1"/>
                </a:solidFill>
                <a:latin typeface="Calibri" panose="020F0502020204030204" pitchFamily="34" charset="0"/>
              </a:rPr>
              <a:t>VW will develop a National ZEV Investment Plan and a California ZEV Investment Plan for the first investment period (30 months), and will solicit input on each plan from States, Municipalities, and other entities </a:t>
            </a:r>
          </a:p>
          <a:p>
            <a:pPr lvl="1" fontAlgn="base">
              <a:spcBef>
                <a:spcPts val="0"/>
              </a:spcBef>
              <a:spcAft>
                <a:spcPts val="600"/>
              </a:spcAft>
            </a:pPr>
            <a:endParaRPr lang="en-US" sz="2000" dirty="0">
              <a:solidFill>
                <a:schemeClr val="accent1"/>
              </a:solidFill>
              <a:latin typeface="Calibri" panose="020F0502020204030204" pitchFamily="34" charset="0"/>
            </a:endParaRPr>
          </a:p>
          <a:p>
            <a:pPr lvl="1" fontAlgn="base">
              <a:spcBef>
                <a:spcPts val="0"/>
              </a:spcBef>
              <a:spcAft>
                <a:spcPts val="600"/>
              </a:spcAft>
            </a:pPr>
            <a:r>
              <a:rPr lang="en-US" sz="2000" dirty="0" smtClean="0">
                <a:solidFill>
                  <a:schemeClr val="accent1"/>
                </a:solidFill>
                <a:latin typeface="Calibri" panose="020F0502020204030204" pitchFamily="34" charset="0"/>
              </a:rPr>
              <a:t>The National Investment Plan will be approved and administered by EPA; the California Investment Plan will be approved and administered by CARB</a:t>
            </a:r>
          </a:p>
          <a:p>
            <a:pPr marL="228600" lvl="1" indent="0" fontAlgn="base">
              <a:spcBef>
                <a:spcPts val="0"/>
              </a:spcBef>
              <a:spcAft>
                <a:spcPts val="600"/>
              </a:spcAft>
              <a:buNone/>
            </a:pPr>
            <a:endParaRPr lang="en-US" sz="2000" dirty="0" smtClean="0">
              <a:solidFill>
                <a:schemeClr val="accent1"/>
              </a:solidFill>
              <a:latin typeface="Calibri" panose="020F0502020204030204" pitchFamily="34" charset="0"/>
            </a:endParaRPr>
          </a:p>
          <a:p>
            <a:pPr lvl="1" fontAlgn="base">
              <a:spcBef>
                <a:spcPts val="0"/>
              </a:spcBef>
              <a:spcAft>
                <a:spcPts val="600"/>
              </a:spcAft>
            </a:pPr>
            <a:r>
              <a:rPr lang="en-US" sz="2000" dirty="0">
                <a:solidFill>
                  <a:schemeClr val="accent1"/>
                </a:solidFill>
                <a:latin typeface="Calibri" panose="020F0502020204030204" pitchFamily="34" charset="0"/>
              </a:rPr>
              <a:t>ZEVs refer to battery electric vehicles, plug-in hybrid electric vehicles, and fuel cell vehicles </a:t>
            </a:r>
          </a:p>
          <a:p>
            <a:pPr lvl="1" fontAlgn="base">
              <a:spcBef>
                <a:spcPts val="0"/>
              </a:spcBef>
            </a:pPr>
            <a:endParaRPr lang="en-US" sz="1900" dirty="0" smtClean="0">
              <a:solidFill>
                <a:schemeClr val="accent1"/>
              </a:solidFill>
              <a:latin typeface="Calibri" panose="020F0502020204030204" pitchFamily="34" charset="0"/>
            </a:endParaRPr>
          </a:p>
        </p:txBody>
      </p:sp>
    </p:spTree>
    <p:extLst>
      <p:ext uri="{BB962C8B-B14F-4D97-AF65-F5344CB8AC3E}">
        <p14:creationId xmlns:p14="http://schemas.microsoft.com/office/powerpoint/2010/main" val="24200715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31"/>
          <p:cNvSpPr>
            <a:spLocks noGrp="1"/>
          </p:cNvSpPr>
          <p:nvPr>
            <p:ph type="title"/>
          </p:nvPr>
        </p:nvSpPr>
        <p:spPr>
          <a:xfrm>
            <a:off x="498475" y="249039"/>
            <a:ext cx="6423025" cy="1061602"/>
          </a:xfrm>
        </p:spPr>
        <p:txBody>
          <a:bodyPr/>
          <a:lstStyle/>
          <a:p>
            <a:r>
              <a:rPr lang="en-US" sz="2800" dirty="0" smtClean="0">
                <a:cs typeface="Calibri"/>
              </a:rPr>
              <a:t>ZEV Investment: </a:t>
            </a:r>
            <a:br>
              <a:rPr lang="en-US" sz="2800" dirty="0" smtClean="0">
                <a:cs typeface="Calibri"/>
              </a:rPr>
            </a:br>
            <a:r>
              <a:rPr lang="en-US" sz="2800" dirty="0" smtClean="0">
                <a:cs typeface="Calibri"/>
              </a:rPr>
              <a:t>National ZEV Investment Plan</a:t>
            </a:r>
            <a:endParaRPr lang="en-US" sz="2800" dirty="0">
              <a:cs typeface="Calibri"/>
            </a:endParaRPr>
          </a:p>
        </p:txBody>
      </p:sp>
      <p:sp>
        <p:nvSpPr>
          <p:cNvPr id="33" name="Content Placeholder 32"/>
          <p:cNvSpPr>
            <a:spLocks noGrp="1"/>
          </p:cNvSpPr>
          <p:nvPr>
            <p:ph sz="half" idx="1"/>
          </p:nvPr>
        </p:nvSpPr>
        <p:spPr>
          <a:xfrm>
            <a:off x="-76200" y="1600199"/>
            <a:ext cx="8356600" cy="5156201"/>
          </a:xfrm>
          <a:ln>
            <a:noFill/>
          </a:ln>
        </p:spPr>
        <p:txBody>
          <a:bodyPr>
            <a:normAutofit/>
          </a:bodyPr>
          <a:lstStyle/>
          <a:p>
            <a:pPr lvl="1" fontAlgn="base">
              <a:spcBef>
                <a:spcPts val="0"/>
              </a:spcBef>
              <a:spcAft>
                <a:spcPts val="600"/>
              </a:spcAft>
            </a:pPr>
            <a:r>
              <a:rPr lang="en-US" sz="2000" dirty="0" smtClean="0">
                <a:solidFill>
                  <a:schemeClr val="accent1"/>
                </a:solidFill>
                <a:latin typeface="Calibri" panose="020F0502020204030204" pitchFamily="34" charset="0"/>
              </a:rPr>
              <a:t>VW will develop a National ZEV Investment Plan that describes the proposed National ZEV Investments that will be implemented over the first 30 months.  Eligible expenses include: </a:t>
            </a:r>
          </a:p>
          <a:p>
            <a:pPr lvl="3" fontAlgn="base">
              <a:spcBef>
                <a:spcPts val="0"/>
              </a:spcBef>
              <a:spcAft>
                <a:spcPts val="600"/>
              </a:spcAft>
            </a:pPr>
            <a:r>
              <a:rPr lang="en-US" dirty="0" smtClean="0">
                <a:solidFill>
                  <a:schemeClr val="accent1"/>
                </a:solidFill>
                <a:latin typeface="Calibri" panose="020F0502020204030204" pitchFamily="34" charset="0"/>
              </a:rPr>
              <a:t>Design/planning, construction/installation, and operation and maintenance of ZEV infrastructure</a:t>
            </a:r>
          </a:p>
          <a:p>
            <a:pPr lvl="3" fontAlgn="base">
              <a:spcBef>
                <a:spcPts val="0"/>
              </a:spcBef>
              <a:spcAft>
                <a:spcPts val="600"/>
              </a:spcAft>
            </a:pPr>
            <a:r>
              <a:rPr lang="en-US" dirty="0" smtClean="0">
                <a:solidFill>
                  <a:schemeClr val="accent1"/>
                </a:solidFill>
                <a:latin typeface="Calibri" panose="020F0502020204030204" pitchFamily="34" charset="0"/>
              </a:rPr>
              <a:t>Programs or actions to increase public exposure or access to ZEVs</a:t>
            </a:r>
          </a:p>
          <a:p>
            <a:pPr lvl="3" fontAlgn="base">
              <a:spcBef>
                <a:spcPts val="0"/>
              </a:spcBef>
              <a:spcAft>
                <a:spcPts val="600"/>
              </a:spcAft>
            </a:pPr>
            <a:r>
              <a:rPr lang="en-US" dirty="0" smtClean="0">
                <a:solidFill>
                  <a:schemeClr val="accent1"/>
                </a:solidFill>
                <a:latin typeface="Calibri" panose="020F0502020204030204" pitchFamily="34" charset="0"/>
              </a:rPr>
              <a:t>Brand-neutral media activities that will provide education and raise awareness on ZEVs</a:t>
            </a:r>
          </a:p>
          <a:p>
            <a:pPr lvl="4" fontAlgn="base">
              <a:spcBef>
                <a:spcPts val="0"/>
              </a:spcBef>
              <a:spcAft>
                <a:spcPts val="600"/>
              </a:spcAft>
            </a:pPr>
            <a:r>
              <a:rPr lang="en-US" sz="1600" dirty="0" smtClean="0">
                <a:solidFill>
                  <a:schemeClr val="accent1"/>
                </a:solidFill>
                <a:latin typeface="Calibri" panose="020F0502020204030204" pitchFamily="34" charset="0"/>
              </a:rPr>
              <a:t>VW will spend between $25 million and $50 million on branding activities during each 30 month investment cycle </a:t>
            </a:r>
          </a:p>
        </p:txBody>
      </p:sp>
    </p:spTree>
    <p:extLst>
      <p:ext uri="{BB962C8B-B14F-4D97-AF65-F5344CB8AC3E}">
        <p14:creationId xmlns:p14="http://schemas.microsoft.com/office/powerpoint/2010/main" val="15907264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31"/>
          <p:cNvSpPr>
            <a:spLocks noGrp="1"/>
          </p:cNvSpPr>
          <p:nvPr>
            <p:ph type="title"/>
          </p:nvPr>
        </p:nvSpPr>
        <p:spPr>
          <a:xfrm>
            <a:off x="498475" y="249039"/>
            <a:ext cx="6423025" cy="1061602"/>
          </a:xfrm>
        </p:spPr>
        <p:txBody>
          <a:bodyPr/>
          <a:lstStyle/>
          <a:p>
            <a:r>
              <a:rPr lang="en-US" sz="2800" dirty="0" smtClean="0">
                <a:cs typeface="Calibri"/>
              </a:rPr>
              <a:t>ZEV Investment: </a:t>
            </a:r>
            <a:br>
              <a:rPr lang="en-US" sz="2800" dirty="0" smtClean="0">
                <a:cs typeface="Calibri"/>
              </a:rPr>
            </a:br>
            <a:r>
              <a:rPr lang="en-US" sz="2800" dirty="0" smtClean="0">
                <a:cs typeface="Calibri"/>
              </a:rPr>
              <a:t>National ZEV Outreach Plan</a:t>
            </a:r>
            <a:endParaRPr lang="en-US" sz="2800" dirty="0">
              <a:cs typeface="Calibri"/>
            </a:endParaRPr>
          </a:p>
        </p:txBody>
      </p:sp>
      <p:sp>
        <p:nvSpPr>
          <p:cNvPr id="33" name="Content Placeholder 32"/>
          <p:cNvSpPr>
            <a:spLocks noGrp="1"/>
          </p:cNvSpPr>
          <p:nvPr>
            <p:ph sz="half" idx="1"/>
          </p:nvPr>
        </p:nvSpPr>
        <p:spPr>
          <a:xfrm>
            <a:off x="-76200" y="1600199"/>
            <a:ext cx="8356600" cy="5156201"/>
          </a:xfrm>
          <a:ln>
            <a:noFill/>
          </a:ln>
        </p:spPr>
        <p:txBody>
          <a:bodyPr>
            <a:normAutofit/>
          </a:bodyPr>
          <a:lstStyle/>
          <a:p>
            <a:pPr lvl="1" fontAlgn="base">
              <a:spcBef>
                <a:spcPts val="0"/>
              </a:spcBef>
              <a:spcAft>
                <a:spcPts val="600"/>
              </a:spcAft>
            </a:pPr>
            <a:r>
              <a:rPr lang="en-US" sz="2000" dirty="0" smtClean="0">
                <a:solidFill>
                  <a:schemeClr val="accent1"/>
                </a:solidFill>
                <a:latin typeface="Calibri" panose="020F0502020204030204" pitchFamily="34" charset="0"/>
              </a:rPr>
              <a:t>Prior to the development of the National ZEV Investment Plan, VW will submit to EPA a plan that addresses how they will solicit input from interested states, municipal governments, and others relevant to the development of each 30-month phase of the National ZEV Investment Plan. </a:t>
            </a:r>
          </a:p>
          <a:p>
            <a:pPr marL="228600" lvl="1" indent="0" fontAlgn="base">
              <a:spcBef>
                <a:spcPts val="0"/>
              </a:spcBef>
              <a:spcAft>
                <a:spcPts val="600"/>
              </a:spcAft>
              <a:buNone/>
            </a:pPr>
            <a:endParaRPr lang="en-US" sz="2000" dirty="0" smtClean="0">
              <a:solidFill>
                <a:schemeClr val="accent1"/>
              </a:solidFill>
              <a:latin typeface="Calibri" panose="020F0502020204030204" pitchFamily="34" charset="0"/>
            </a:endParaRPr>
          </a:p>
          <a:p>
            <a:pPr lvl="1" fontAlgn="base">
              <a:spcBef>
                <a:spcPts val="0"/>
              </a:spcBef>
              <a:spcAft>
                <a:spcPts val="600"/>
              </a:spcAft>
            </a:pPr>
            <a:r>
              <a:rPr lang="en-US" sz="2000" b="1" dirty="0" smtClean="0">
                <a:solidFill>
                  <a:schemeClr val="accent1"/>
                </a:solidFill>
                <a:latin typeface="Calibri" panose="020F0502020204030204" pitchFamily="34" charset="0"/>
              </a:rPr>
              <a:t>The ZEV Investment Plan </a:t>
            </a:r>
            <a:r>
              <a:rPr lang="en-US" sz="2000" b="1" dirty="0" smtClean="0">
                <a:solidFill>
                  <a:schemeClr val="accent1"/>
                </a:solidFill>
                <a:latin typeface="Calibri" panose="020F0502020204030204" pitchFamily="34" charset="0"/>
              </a:rPr>
              <a:t>was </a:t>
            </a:r>
            <a:r>
              <a:rPr lang="en-US" sz="2000" b="1" dirty="0" smtClean="0">
                <a:solidFill>
                  <a:schemeClr val="accent1"/>
                </a:solidFill>
                <a:latin typeface="Calibri" panose="020F0502020204030204" pitchFamily="34" charset="0"/>
              </a:rPr>
              <a:t>submitted in </a:t>
            </a:r>
            <a:r>
              <a:rPr lang="en-US" sz="2000" b="1" dirty="0" smtClean="0">
                <a:solidFill>
                  <a:schemeClr val="accent1"/>
                </a:solidFill>
                <a:latin typeface="Calibri" panose="020F0502020204030204" pitchFamily="34" charset="0"/>
              </a:rPr>
              <a:t>February, </a:t>
            </a:r>
            <a:r>
              <a:rPr lang="en-US" sz="2000" b="1" dirty="0" smtClean="0">
                <a:solidFill>
                  <a:schemeClr val="accent1"/>
                </a:solidFill>
                <a:latin typeface="Calibri" panose="020F0502020204030204" pitchFamily="34" charset="0"/>
              </a:rPr>
              <a:t>2017. More information can be found on Electrify America’s website: </a:t>
            </a:r>
            <a:r>
              <a:rPr lang="en-US" sz="2000" b="1" dirty="0" smtClean="0">
                <a:solidFill>
                  <a:schemeClr val="accent1"/>
                </a:solidFill>
                <a:latin typeface="Calibri" panose="020F0502020204030204" pitchFamily="34" charset="0"/>
                <a:hlinkClick r:id="rId3"/>
              </a:rPr>
              <a:t>www.electrifyamerica.com</a:t>
            </a:r>
            <a:r>
              <a:rPr lang="en-US" sz="2000" b="1" dirty="0" smtClean="0">
                <a:solidFill>
                  <a:schemeClr val="accent1"/>
                </a:solidFill>
                <a:latin typeface="Calibri" panose="020F0502020204030204" pitchFamily="34" charset="0"/>
              </a:rPr>
              <a:t> </a:t>
            </a:r>
          </a:p>
        </p:txBody>
      </p:sp>
    </p:spTree>
    <p:extLst>
      <p:ext uri="{BB962C8B-B14F-4D97-AF65-F5344CB8AC3E}">
        <p14:creationId xmlns:p14="http://schemas.microsoft.com/office/powerpoint/2010/main" val="36903987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31"/>
          <p:cNvSpPr>
            <a:spLocks noGrp="1"/>
          </p:cNvSpPr>
          <p:nvPr>
            <p:ph type="title"/>
          </p:nvPr>
        </p:nvSpPr>
        <p:spPr>
          <a:xfrm>
            <a:off x="498475" y="269478"/>
            <a:ext cx="6423025" cy="1061602"/>
          </a:xfrm>
        </p:spPr>
        <p:txBody>
          <a:bodyPr/>
          <a:lstStyle/>
          <a:p>
            <a:r>
              <a:rPr lang="en-US" sz="2800" dirty="0" smtClean="0">
                <a:cs typeface="Calibri"/>
              </a:rPr>
              <a:t>Environmental Mitigation Trust</a:t>
            </a:r>
            <a:endParaRPr lang="en-US" sz="2800" dirty="0">
              <a:cs typeface="Calibri"/>
            </a:endParaRPr>
          </a:p>
        </p:txBody>
      </p:sp>
      <p:graphicFrame>
        <p:nvGraphicFramePr>
          <p:cNvPr id="3" name="Table 2"/>
          <p:cNvGraphicFramePr>
            <a:graphicFrameLocks noGrp="1"/>
          </p:cNvGraphicFramePr>
          <p:nvPr>
            <p:extLst>
              <p:ext uri="{D42A27DB-BD31-4B8C-83A1-F6EECF244321}">
                <p14:modId xmlns:p14="http://schemas.microsoft.com/office/powerpoint/2010/main" val="101588975"/>
              </p:ext>
            </p:extLst>
          </p:nvPr>
        </p:nvGraphicFramePr>
        <p:xfrm>
          <a:off x="175260" y="2975928"/>
          <a:ext cx="8793480" cy="3843111"/>
        </p:xfrm>
        <a:graphic>
          <a:graphicData uri="http://schemas.openxmlformats.org/drawingml/2006/table">
            <a:tbl>
              <a:tblPr>
                <a:tableStyleId>{5C22544A-7EE6-4342-B048-85BDC9FD1C3A}</a:tableStyleId>
              </a:tblPr>
              <a:tblGrid>
                <a:gridCol w="1501140"/>
                <a:gridCol w="1341120"/>
                <a:gridCol w="37738"/>
                <a:gridCol w="1539602"/>
                <a:gridCol w="1318260"/>
                <a:gridCol w="45720"/>
                <a:gridCol w="1607820"/>
                <a:gridCol w="1402080"/>
              </a:tblGrid>
              <a:tr h="315912">
                <a:tc>
                  <a:txBody>
                    <a:bodyPr/>
                    <a:lstStyle/>
                    <a:p>
                      <a:pPr algn="ctr" fontAlgn="b"/>
                      <a:r>
                        <a:rPr lang="en-US" sz="1100" b="1" u="none" strike="noStrike" dirty="0" smtClean="0">
                          <a:solidFill>
                            <a:schemeClr val="bg1"/>
                          </a:solidFill>
                          <a:effectLst/>
                        </a:rPr>
                        <a:t>Eligible Beneficiary</a:t>
                      </a:r>
                      <a:endParaRPr lang="en-US" sz="1100" b="1" i="0" u="none" strike="noStrike" dirty="0">
                        <a:solidFill>
                          <a:schemeClr val="bg1"/>
                        </a:solidFill>
                        <a:effectLst/>
                        <a:latin typeface="Calibri"/>
                      </a:endParaRPr>
                    </a:p>
                  </a:txBody>
                  <a:tcPr marL="6169" marR="6169" marT="6169" marB="0" anchor="ctr">
                    <a:solidFill>
                      <a:srgbClr val="002060"/>
                    </a:solidFill>
                  </a:tcPr>
                </a:tc>
                <a:tc>
                  <a:txBody>
                    <a:bodyPr/>
                    <a:lstStyle/>
                    <a:p>
                      <a:pPr algn="ctr" fontAlgn="b"/>
                      <a:r>
                        <a:rPr lang="en-US" sz="1100" b="1" u="none" strike="noStrike" dirty="0">
                          <a:solidFill>
                            <a:schemeClr val="bg1"/>
                          </a:solidFill>
                          <a:effectLst/>
                        </a:rPr>
                        <a:t>Initial </a:t>
                      </a:r>
                      <a:r>
                        <a:rPr lang="en-US" sz="1100" b="1" u="none" strike="noStrike" dirty="0" smtClean="0">
                          <a:solidFill>
                            <a:schemeClr val="bg1"/>
                          </a:solidFill>
                          <a:effectLst/>
                        </a:rPr>
                        <a:t>Allocations</a:t>
                      </a:r>
                      <a:endParaRPr lang="en-US" sz="1100" b="1" i="0" u="none" strike="noStrike" dirty="0">
                        <a:solidFill>
                          <a:schemeClr val="bg1"/>
                        </a:solidFill>
                        <a:effectLst/>
                        <a:latin typeface="Calibri"/>
                      </a:endParaRPr>
                    </a:p>
                  </a:txBody>
                  <a:tcPr marL="6169" marR="6169" marT="6169" marB="0" anchor="ctr">
                    <a:solidFill>
                      <a:srgbClr val="002060"/>
                    </a:solidFill>
                  </a:tcPr>
                </a:tc>
                <a:tc>
                  <a:txBody>
                    <a:bodyPr/>
                    <a:lstStyle/>
                    <a:p>
                      <a:pPr algn="ctr" fontAlgn="b"/>
                      <a:r>
                        <a:rPr lang="en-US" sz="1100" b="1" u="none" strike="noStrike" dirty="0">
                          <a:solidFill>
                            <a:schemeClr val="bg1"/>
                          </a:solidFill>
                          <a:effectLst/>
                        </a:rPr>
                        <a:t> </a:t>
                      </a:r>
                      <a:endParaRPr lang="en-US" sz="1100" b="1" i="0" u="none" strike="noStrike" dirty="0">
                        <a:solidFill>
                          <a:schemeClr val="bg1"/>
                        </a:solidFill>
                        <a:effectLst/>
                        <a:latin typeface="Calibri"/>
                      </a:endParaRPr>
                    </a:p>
                  </a:txBody>
                  <a:tcPr marL="6169" marR="6169" marT="6169" marB="0" anchor="ctr">
                    <a:solidFill>
                      <a:srgbClr val="002060"/>
                    </a:solidFill>
                  </a:tcPr>
                </a:tc>
                <a:tc>
                  <a:txBody>
                    <a:bodyPr/>
                    <a:lstStyle/>
                    <a:p>
                      <a:pPr algn="ctr" fontAlgn="b"/>
                      <a:r>
                        <a:rPr lang="en-US" sz="1100" b="1" u="none" strike="noStrike" dirty="0" smtClean="0">
                          <a:solidFill>
                            <a:schemeClr val="bg1"/>
                          </a:solidFill>
                          <a:effectLst/>
                        </a:rPr>
                        <a:t>Eligible Beneficiary</a:t>
                      </a:r>
                      <a:endParaRPr lang="en-US" sz="1100" b="1" i="0" u="none" strike="noStrike" dirty="0">
                        <a:solidFill>
                          <a:schemeClr val="bg1"/>
                        </a:solidFill>
                        <a:effectLst/>
                        <a:latin typeface="Calibri"/>
                      </a:endParaRPr>
                    </a:p>
                  </a:txBody>
                  <a:tcPr marL="6169" marR="6169" marT="6169" marB="0" anchor="ctr">
                    <a:solidFill>
                      <a:srgbClr val="002060"/>
                    </a:solidFill>
                  </a:tcPr>
                </a:tc>
                <a:tc>
                  <a:txBody>
                    <a:bodyPr/>
                    <a:lstStyle/>
                    <a:p>
                      <a:pPr algn="ctr" fontAlgn="b"/>
                      <a:r>
                        <a:rPr lang="en-US" sz="1100" b="1" u="none" strike="noStrike" dirty="0">
                          <a:solidFill>
                            <a:schemeClr val="bg1"/>
                          </a:solidFill>
                          <a:effectLst/>
                        </a:rPr>
                        <a:t>Initial </a:t>
                      </a:r>
                      <a:r>
                        <a:rPr lang="en-US" sz="1100" b="1" u="none" strike="noStrike" dirty="0" smtClean="0">
                          <a:solidFill>
                            <a:schemeClr val="bg1"/>
                          </a:solidFill>
                          <a:effectLst/>
                        </a:rPr>
                        <a:t>Allocations</a:t>
                      </a:r>
                      <a:endParaRPr lang="en-US" sz="1100" b="1" i="0" u="none" strike="noStrike" dirty="0">
                        <a:solidFill>
                          <a:schemeClr val="bg1"/>
                        </a:solidFill>
                        <a:effectLst/>
                        <a:latin typeface="Calibri"/>
                      </a:endParaRPr>
                    </a:p>
                  </a:txBody>
                  <a:tcPr marL="6169" marR="6169" marT="6169" marB="0" anchor="ctr">
                    <a:solidFill>
                      <a:srgbClr val="002060"/>
                    </a:solidFill>
                  </a:tcPr>
                </a:tc>
                <a:tc>
                  <a:txBody>
                    <a:bodyPr/>
                    <a:lstStyle/>
                    <a:p>
                      <a:pPr algn="ctr" fontAlgn="b"/>
                      <a:r>
                        <a:rPr lang="en-US" sz="1100" b="1" u="none" strike="noStrike" dirty="0">
                          <a:solidFill>
                            <a:schemeClr val="bg1"/>
                          </a:solidFill>
                          <a:effectLst/>
                        </a:rPr>
                        <a:t> </a:t>
                      </a:r>
                      <a:endParaRPr lang="en-US" sz="1100" b="1" i="0" u="none" strike="noStrike" dirty="0">
                        <a:solidFill>
                          <a:schemeClr val="bg1"/>
                        </a:solidFill>
                        <a:effectLst/>
                        <a:latin typeface="Calibri"/>
                      </a:endParaRPr>
                    </a:p>
                  </a:txBody>
                  <a:tcPr marL="6169" marR="6169" marT="6169" marB="0" anchor="ctr">
                    <a:solidFill>
                      <a:srgbClr val="002060"/>
                    </a:solidFill>
                  </a:tcPr>
                </a:tc>
                <a:tc>
                  <a:txBody>
                    <a:bodyPr/>
                    <a:lstStyle/>
                    <a:p>
                      <a:pPr algn="ctr" fontAlgn="b"/>
                      <a:r>
                        <a:rPr lang="en-US" sz="1100" b="1" u="none" strike="noStrike" dirty="0" smtClean="0">
                          <a:solidFill>
                            <a:schemeClr val="bg1"/>
                          </a:solidFill>
                          <a:effectLst/>
                        </a:rPr>
                        <a:t>Eligible Beneficiary</a:t>
                      </a:r>
                      <a:endParaRPr lang="en-US" sz="1100" b="1" i="0" u="none" strike="noStrike" dirty="0">
                        <a:solidFill>
                          <a:schemeClr val="bg1"/>
                        </a:solidFill>
                        <a:effectLst/>
                        <a:latin typeface="Calibri"/>
                      </a:endParaRPr>
                    </a:p>
                  </a:txBody>
                  <a:tcPr marL="6169" marR="6169" marT="6169" marB="0" anchor="ctr">
                    <a:solidFill>
                      <a:srgbClr val="002060"/>
                    </a:solidFill>
                  </a:tcPr>
                </a:tc>
                <a:tc>
                  <a:txBody>
                    <a:bodyPr/>
                    <a:lstStyle/>
                    <a:p>
                      <a:pPr algn="ctr" fontAlgn="b"/>
                      <a:r>
                        <a:rPr lang="en-US" sz="1100" b="1" u="none" strike="noStrike" dirty="0">
                          <a:solidFill>
                            <a:schemeClr val="bg1"/>
                          </a:solidFill>
                          <a:effectLst/>
                        </a:rPr>
                        <a:t>Initial </a:t>
                      </a:r>
                      <a:r>
                        <a:rPr lang="en-US" sz="1100" b="1" u="none" strike="noStrike" dirty="0" smtClean="0">
                          <a:solidFill>
                            <a:schemeClr val="bg1"/>
                          </a:solidFill>
                          <a:effectLst/>
                        </a:rPr>
                        <a:t>Allocations</a:t>
                      </a:r>
                      <a:endParaRPr lang="en-US" sz="1100" b="1" i="0" u="none" strike="noStrike" dirty="0">
                        <a:solidFill>
                          <a:schemeClr val="bg1"/>
                        </a:solidFill>
                        <a:effectLst/>
                        <a:latin typeface="Calibri"/>
                      </a:endParaRPr>
                    </a:p>
                  </a:txBody>
                  <a:tcPr marL="6169" marR="6169" marT="6169" marB="0" anchor="ctr">
                    <a:solidFill>
                      <a:srgbClr val="002060"/>
                    </a:solidFill>
                  </a:tcPr>
                </a:tc>
              </a:tr>
              <a:tr h="154214">
                <a:tc>
                  <a:txBody>
                    <a:bodyPr/>
                    <a:lstStyle/>
                    <a:p>
                      <a:pPr algn="l" fontAlgn="b"/>
                      <a:r>
                        <a:rPr lang="en-US" sz="1100" b="0" u="none" strike="noStrike">
                          <a:effectLst/>
                        </a:rPr>
                        <a:t>Puerto Rico</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dirty="0">
                          <a:effectLst/>
                        </a:rPr>
                        <a:t> $             </a:t>
                      </a:r>
                      <a:r>
                        <a:rPr lang="en-US" sz="1100" b="0" u="none" strike="noStrike" dirty="0" smtClean="0">
                          <a:effectLst/>
                        </a:rPr>
                        <a:t>7,500,000</a:t>
                      </a:r>
                      <a:endParaRPr lang="en-US" sz="1100" b="0" i="0" u="none" strike="noStrike" dirty="0">
                        <a:solidFill>
                          <a:srgbClr val="000000"/>
                        </a:solidFill>
                        <a:effectLst/>
                        <a:latin typeface="Calibri"/>
                      </a:endParaRPr>
                    </a:p>
                  </a:txBody>
                  <a:tcPr marL="6169" marR="6169" marT="6169" marB="0" anchor="b"/>
                </a:tc>
                <a:tc>
                  <a:txBody>
                    <a:bodyPr/>
                    <a:lstStyle/>
                    <a:p>
                      <a:pPr algn="l" fontAlgn="b"/>
                      <a:r>
                        <a:rPr lang="en-US" sz="1100" b="0" u="none" strike="noStrike">
                          <a:effectLst/>
                        </a:rPr>
                        <a:t> </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a:effectLst/>
                        </a:rPr>
                        <a:t>Louisiana</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dirty="0">
                          <a:effectLst/>
                        </a:rPr>
                        <a:t> $           </a:t>
                      </a:r>
                      <a:r>
                        <a:rPr lang="en-US" sz="1100" b="0" u="none" strike="noStrike" dirty="0" smtClean="0">
                          <a:effectLst/>
                        </a:rPr>
                        <a:t>18,009,993 </a:t>
                      </a:r>
                      <a:endParaRPr lang="en-US" sz="1100" b="0" i="0" u="none" strike="noStrike" dirty="0">
                        <a:solidFill>
                          <a:srgbClr val="000000"/>
                        </a:solidFill>
                        <a:effectLst/>
                        <a:latin typeface="Calibri"/>
                      </a:endParaRPr>
                    </a:p>
                  </a:txBody>
                  <a:tcPr marL="6169" marR="6169" marT="6169" marB="0" anchor="b"/>
                </a:tc>
                <a:tc>
                  <a:txBody>
                    <a:bodyPr/>
                    <a:lstStyle/>
                    <a:p>
                      <a:pPr algn="l" fontAlgn="b"/>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dirty="0">
                          <a:effectLst/>
                        </a:rPr>
                        <a:t>Colorado</a:t>
                      </a:r>
                      <a:endParaRPr lang="en-US" sz="1100" b="0" i="0" u="none" strike="noStrike" dirty="0">
                        <a:solidFill>
                          <a:srgbClr val="000000"/>
                        </a:solidFill>
                        <a:effectLst/>
                        <a:latin typeface="Calibri"/>
                      </a:endParaRPr>
                    </a:p>
                  </a:txBody>
                  <a:tcPr marL="6169" marR="6169" marT="6169" marB="0" anchor="b"/>
                </a:tc>
                <a:tc>
                  <a:txBody>
                    <a:bodyPr/>
                    <a:lstStyle/>
                    <a:p>
                      <a:pPr algn="l" fontAlgn="b"/>
                      <a:r>
                        <a:rPr lang="en-US" sz="1100" b="0" u="none" strike="noStrike" dirty="0">
                          <a:effectLst/>
                        </a:rPr>
                        <a:t> $             </a:t>
                      </a:r>
                      <a:r>
                        <a:rPr lang="en-US" sz="1100" b="0" u="none" strike="noStrike" dirty="0" smtClean="0">
                          <a:effectLst/>
                        </a:rPr>
                        <a:t>61,307,576 </a:t>
                      </a:r>
                      <a:endParaRPr lang="en-US" sz="1100" b="0" i="0" u="none" strike="noStrike" dirty="0">
                        <a:solidFill>
                          <a:srgbClr val="000000"/>
                        </a:solidFill>
                        <a:effectLst/>
                        <a:latin typeface="Calibri"/>
                      </a:endParaRPr>
                    </a:p>
                  </a:txBody>
                  <a:tcPr marL="6169" marR="6169" marT="6169" marB="0" anchor="b"/>
                </a:tc>
              </a:tr>
              <a:tr h="148046">
                <a:tc>
                  <a:txBody>
                    <a:bodyPr/>
                    <a:lstStyle/>
                    <a:p>
                      <a:pPr algn="l" fontAlgn="b"/>
                      <a:r>
                        <a:rPr lang="en-US" sz="1100" b="0" u="none" strike="noStrike">
                          <a:effectLst/>
                        </a:rPr>
                        <a:t>North Dakota</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dirty="0">
                          <a:effectLst/>
                        </a:rPr>
                        <a:t> $             </a:t>
                      </a:r>
                      <a:r>
                        <a:rPr lang="en-US" sz="1100" b="0" u="none" strike="noStrike" dirty="0" smtClean="0">
                          <a:effectLst/>
                        </a:rPr>
                        <a:t>7,500,000 </a:t>
                      </a:r>
                      <a:endParaRPr lang="en-US" sz="1100" b="0" i="0" u="none" strike="noStrike" dirty="0">
                        <a:solidFill>
                          <a:srgbClr val="000000"/>
                        </a:solidFill>
                        <a:effectLst/>
                        <a:latin typeface="Calibri"/>
                      </a:endParaRPr>
                    </a:p>
                  </a:txBody>
                  <a:tcPr marL="6169" marR="6169" marT="6169" marB="0" anchor="b"/>
                </a:tc>
                <a:tc>
                  <a:txBody>
                    <a:bodyPr/>
                    <a:lstStyle/>
                    <a:p>
                      <a:pPr algn="l" fontAlgn="b"/>
                      <a:r>
                        <a:rPr lang="en-US" sz="1100" b="0" u="none" strike="noStrike">
                          <a:effectLst/>
                        </a:rPr>
                        <a:t> </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a:effectLst/>
                        </a:rPr>
                        <a:t>Kentucky</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dirty="0">
                          <a:effectLst/>
                        </a:rPr>
                        <a:t> $           </a:t>
                      </a:r>
                      <a:r>
                        <a:rPr lang="en-US" sz="1100" b="0" u="none" strike="noStrike" dirty="0" smtClean="0">
                          <a:effectLst/>
                        </a:rPr>
                        <a:t>19,048,080 </a:t>
                      </a:r>
                      <a:endParaRPr lang="en-US" sz="1100" b="0" i="0" u="none" strike="noStrike" dirty="0">
                        <a:solidFill>
                          <a:srgbClr val="000000"/>
                        </a:solidFill>
                        <a:effectLst/>
                        <a:latin typeface="Calibri"/>
                      </a:endParaRPr>
                    </a:p>
                  </a:txBody>
                  <a:tcPr marL="6169" marR="6169" marT="6169" marB="0" anchor="b"/>
                </a:tc>
                <a:tc>
                  <a:txBody>
                    <a:bodyPr/>
                    <a:lstStyle/>
                    <a:p>
                      <a:pPr algn="l" fontAlgn="b"/>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dirty="0">
                          <a:effectLst/>
                        </a:rPr>
                        <a:t>Wisconsin</a:t>
                      </a:r>
                      <a:endParaRPr lang="en-US" sz="1100" b="0" i="0" u="none" strike="noStrike" dirty="0">
                        <a:solidFill>
                          <a:srgbClr val="000000"/>
                        </a:solidFill>
                        <a:effectLst/>
                        <a:latin typeface="Calibri"/>
                      </a:endParaRPr>
                    </a:p>
                  </a:txBody>
                  <a:tcPr marL="6169" marR="6169" marT="6169" marB="0" anchor="b"/>
                </a:tc>
                <a:tc>
                  <a:txBody>
                    <a:bodyPr/>
                    <a:lstStyle/>
                    <a:p>
                      <a:pPr algn="l" fontAlgn="b"/>
                      <a:r>
                        <a:rPr lang="en-US" sz="1100" b="0" u="none" strike="noStrike" dirty="0">
                          <a:effectLst/>
                        </a:rPr>
                        <a:t> $             </a:t>
                      </a:r>
                      <a:r>
                        <a:rPr lang="en-US" sz="1100" b="0" u="none" strike="noStrike" dirty="0" smtClean="0">
                          <a:effectLst/>
                        </a:rPr>
                        <a:t>63,554,019 </a:t>
                      </a:r>
                      <a:endParaRPr lang="en-US" sz="1100" b="0" i="0" u="none" strike="noStrike" dirty="0">
                        <a:solidFill>
                          <a:srgbClr val="000000"/>
                        </a:solidFill>
                        <a:effectLst/>
                        <a:latin typeface="Calibri"/>
                      </a:endParaRPr>
                    </a:p>
                  </a:txBody>
                  <a:tcPr marL="6169" marR="6169" marT="6169" marB="0" anchor="b"/>
                </a:tc>
              </a:tr>
              <a:tr h="148046">
                <a:tc>
                  <a:txBody>
                    <a:bodyPr/>
                    <a:lstStyle/>
                    <a:p>
                      <a:pPr algn="l" fontAlgn="b"/>
                      <a:r>
                        <a:rPr lang="en-US" sz="1100" b="0" u="none" strike="noStrike" dirty="0">
                          <a:effectLst/>
                        </a:rPr>
                        <a:t>Hawaii</a:t>
                      </a:r>
                      <a:endParaRPr lang="en-US" sz="1100" b="0" i="0" u="none" strike="noStrike" dirty="0">
                        <a:solidFill>
                          <a:srgbClr val="000000"/>
                        </a:solidFill>
                        <a:effectLst/>
                        <a:latin typeface="Calibri"/>
                      </a:endParaRPr>
                    </a:p>
                  </a:txBody>
                  <a:tcPr marL="6169" marR="6169" marT="6169" marB="0" anchor="b"/>
                </a:tc>
                <a:tc>
                  <a:txBody>
                    <a:bodyPr/>
                    <a:lstStyle/>
                    <a:p>
                      <a:pPr algn="l" fontAlgn="b"/>
                      <a:r>
                        <a:rPr lang="en-US" sz="1100" b="0" u="none" strike="noStrike" dirty="0">
                          <a:effectLst/>
                        </a:rPr>
                        <a:t> $             </a:t>
                      </a:r>
                      <a:r>
                        <a:rPr lang="en-US" sz="1100" b="0" u="none" strike="noStrike" dirty="0" smtClean="0">
                          <a:effectLst/>
                        </a:rPr>
                        <a:t>7,500,000 </a:t>
                      </a:r>
                      <a:endParaRPr lang="en-US" sz="1100" b="0" i="0" u="none" strike="noStrike" dirty="0">
                        <a:solidFill>
                          <a:srgbClr val="000000"/>
                        </a:solidFill>
                        <a:effectLst/>
                        <a:latin typeface="Calibri"/>
                      </a:endParaRPr>
                    </a:p>
                  </a:txBody>
                  <a:tcPr marL="6169" marR="6169" marT="6169" marB="0" anchor="b"/>
                </a:tc>
                <a:tc>
                  <a:txBody>
                    <a:bodyPr/>
                    <a:lstStyle/>
                    <a:p>
                      <a:pPr algn="l" fontAlgn="b"/>
                      <a:r>
                        <a:rPr lang="en-US" sz="1100" b="0" u="none" strike="noStrike">
                          <a:effectLst/>
                        </a:rPr>
                        <a:t> </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a:effectLst/>
                        </a:rPr>
                        <a:t>Oklahoma</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dirty="0">
                          <a:effectLst/>
                        </a:rPr>
                        <a:t> $           </a:t>
                      </a:r>
                      <a:r>
                        <a:rPr lang="en-US" sz="1100" b="0" u="none" strike="noStrike" dirty="0" smtClean="0">
                          <a:effectLst/>
                        </a:rPr>
                        <a:t>19,086,528 </a:t>
                      </a:r>
                      <a:endParaRPr lang="en-US" sz="1100" b="0" i="0" u="none" strike="noStrike" dirty="0">
                        <a:solidFill>
                          <a:srgbClr val="000000"/>
                        </a:solidFill>
                        <a:effectLst/>
                        <a:latin typeface="Calibri"/>
                      </a:endParaRPr>
                    </a:p>
                  </a:txBody>
                  <a:tcPr marL="6169" marR="6169" marT="6169" marB="0" anchor="b"/>
                </a:tc>
                <a:tc>
                  <a:txBody>
                    <a:bodyPr/>
                    <a:lstStyle/>
                    <a:p>
                      <a:pPr algn="l" fontAlgn="b"/>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a:effectLst/>
                        </a:rPr>
                        <a:t>New Jersey</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dirty="0">
                          <a:effectLst/>
                        </a:rPr>
                        <a:t> $             </a:t>
                      </a:r>
                      <a:r>
                        <a:rPr lang="en-US" sz="1100" b="0" u="none" strike="noStrike" dirty="0" smtClean="0">
                          <a:effectLst/>
                        </a:rPr>
                        <a:t>65,328,105 </a:t>
                      </a:r>
                      <a:endParaRPr lang="en-US" sz="1100" b="0" i="0" u="none" strike="noStrike" dirty="0">
                        <a:solidFill>
                          <a:srgbClr val="000000"/>
                        </a:solidFill>
                        <a:effectLst/>
                        <a:latin typeface="Calibri"/>
                      </a:endParaRPr>
                    </a:p>
                  </a:txBody>
                  <a:tcPr marL="6169" marR="6169" marT="6169" marB="0" anchor="b"/>
                </a:tc>
              </a:tr>
              <a:tr h="148046">
                <a:tc>
                  <a:txBody>
                    <a:bodyPr/>
                    <a:lstStyle/>
                    <a:p>
                      <a:pPr algn="l" fontAlgn="b"/>
                      <a:r>
                        <a:rPr lang="en-US" sz="1100" b="0" u="none" strike="noStrike">
                          <a:effectLst/>
                        </a:rPr>
                        <a:t>South Dakota</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dirty="0">
                          <a:effectLst/>
                        </a:rPr>
                        <a:t> $             </a:t>
                      </a:r>
                      <a:r>
                        <a:rPr lang="en-US" sz="1100" b="0" u="none" strike="noStrike" dirty="0" smtClean="0">
                          <a:effectLst/>
                        </a:rPr>
                        <a:t>7,500,000 </a:t>
                      </a:r>
                      <a:endParaRPr lang="en-US" sz="1100" b="0" i="0" u="none" strike="noStrike" dirty="0">
                        <a:solidFill>
                          <a:srgbClr val="000000"/>
                        </a:solidFill>
                        <a:effectLst/>
                        <a:latin typeface="Calibri"/>
                      </a:endParaRPr>
                    </a:p>
                  </a:txBody>
                  <a:tcPr marL="6169" marR="6169" marT="6169" marB="0" anchor="b"/>
                </a:tc>
                <a:tc>
                  <a:txBody>
                    <a:bodyPr/>
                    <a:lstStyle/>
                    <a:p>
                      <a:pPr algn="l" fontAlgn="b"/>
                      <a:r>
                        <a:rPr lang="en-US" sz="1100" b="0" u="none" strike="noStrike">
                          <a:effectLst/>
                        </a:rPr>
                        <a:t> </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a:effectLst/>
                        </a:rPr>
                        <a:t>Iowa</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dirty="0">
                          <a:effectLst/>
                        </a:rPr>
                        <a:t> $           </a:t>
                      </a:r>
                      <a:r>
                        <a:rPr lang="en-US" sz="1100" b="0" u="none" strike="noStrike" dirty="0" smtClean="0">
                          <a:effectLst/>
                        </a:rPr>
                        <a:t>20,179,540 </a:t>
                      </a:r>
                      <a:endParaRPr lang="en-US" sz="1100" b="0" i="0" u="none" strike="noStrike" dirty="0">
                        <a:solidFill>
                          <a:srgbClr val="000000"/>
                        </a:solidFill>
                        <a:effectLst/>
                        <a:latin typeface="Calibri"/>
                      </a:endParaRPr>
                    </a:p>
                  </a:txBody>
                  <a:tcPr marL="6169" marR="6169" marT="6169" marB="0" anchor="b"/>
                </a:tc>
                <a:tc>
                  <a:txBody>
                    <a:bodyPr/>
                    <a:lstStyle/>
                    <a:p>
                      <a:pPr algn="l" fontAlgn="b"/>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a:effectLst/>
                        </a:rPr>
                        <a:t>Oregon</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dirty="0">
                          <a:effectLst/>
                        </a:rPr>
                        <a:t> $             </a:t>
                      </a:r>
                      <a:r>
                        <a:rPr lang="en-US" sz="1100" b="0" u="none" strike="noStrike" dirty="0" smtClean="0">
                          <a:effectLst/>
                        </a:rPr>
                        <a:t>68,239,143 </a:t>
                      </a:r>
                      <a:endParaRPr lang="en-US" sz="1100" b="0" i="0" u="none" strike="noStrike" dirty="0">
                        <a:solidFill>
                          <a:srgbClr val="000000"/>
                        </a:solidFill>
                        <a:effectLst/>
                        <a:latin typeface="Calibri"/>
                      </a:endParaRPr>
                    </a:p>
                  </a:txBody>
                  <a:tcPr marL="6169" marR="6169" marT="6169" marB="0" anchor="b"/>
                </a:tc>
              </a:tr>
              <a:tr h="148046">
                <a:tc>
                  <a:txBody>
                    <a:bodyPr/>
                    <a:lstStyle/>
                    <a:p>
                      <a:pPr algn="l" fontAlgn="b"/>
                      <a:r>
                        <a:rPr lang="en-US" sz="1100" b="0" u="none" strike="noStrike">
                          <a:effectLst/>
                        </a:rPr>
                        <a:t>Alaska</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dirty="0">
                          <a:effectLst/>
                        </a:rPr>
                        <a:t> $             </a:t>
                      </a:r>
                      <a:r>
                        <a:rPr lang="en-US" sz="1100" b="0" u="none" strike="noStrike" dirty="0" smtClean="0">
                          <a:effectLst/>
                        </a:rPr>
                        <a:t>7,500,000 </a:t>
                      </a:r>
                      <a:endParaRPr lang="en-US" sz="1100" b="0" i="0" u="none" strike="noStrike" dirty="0">
                        <a:solidFill>
                          <a:srgbClr val="000000"/>
                        </a:solidFill>
                        <a:effectLst/>
                        <a:latin typeface="Calibri"/>
                      </a:endParaRPr>
                    </a:p>
                  </a:txBody>
                  <a:tcPr marL="6169" marR="6169" marT="6169" marB="0" anchor="b"/>
                </a:tc>
                <a:tc>
                  <a:txBody>
                    <a:bodyPr/>
                    <a:lstStyle/>
                    <a:p>
                      <a:pPr algn="l" fontAlgn="b"/>
                      <a:r>
                        <a:rPr lang="en-US" sz="1100" b="0" u="none" strike="noStrike">
                          <a:effectLst/>
                        </a:rPr>
                        <a:t> </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a:effectLst/>
                        </a:rPr>
                        <a:t>Maine</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dirty="0">
                          <a:effectLst/>
                        </a:rPr>
                        <a:t> $           </a:t>
                      </a:r>
                      <a:r>
                        <a:rPr lang="en-US" sz="1100" b="0" u="none" strike="noStrike" dirty="0" smtClean="0">
                          <a:effectLst/>
                        </a:rPr>
                        <a:t>20,256,436 </a:t>
                      </a:r>
                      <a:endParaRPr lang="en-US" sz="1100" b="0" i="0" u="none" strike="noStrike" dirty="0">
                        <a:solidFill>
                          <a:srgbClr val="000000"/>
                        </a:solidFill>
                        <a:effectLst/>
                        <a:latin typeface="Calibri"/>
                      </a:endParaRPr>
                    </a:p>
                  </a:txBody>
                  <a:tcPr marL="6169" marR="6169" marT="6169" marB="0" anchor="b"/>
                </a:tc>
                <a:tc>
                  <a:txBody>
                    <a:bodyPr/>
                    <a:lstStyle/>
                    <a:p>
                      <a:pPr algn="l" fontAlgn="b"/>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a:effectLst/>
                        </a:rPr>
                        <a:t>Massachusetts</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dirty="0">
                          <a:effectLst/>
                        </a:rPr>
                        <a:t> $             </a:t>
                      </a:r>
                      <a:r>
                        <a:rPr lang="en-US" sz="1100" b="0" u="none" strike="noStrike" dirty="0" smtClean="0">
                          <a:effectLst/>
                        </a:rPr>
                        <a:t>69,074,007 </a:t>
                      </a:r>
                      <a:endParaRPr lang="en-US" sz="1100" b="0" i="0" u="none" strike="noStrike" dirty="0">
                        <a:solidFill>
                          <a:srgbClr val="000000"/>
                        </a:solidFill>
                        <a:effectLst/>
                        <a:latin typeface="Calibri"/>
                      </a:endParaRPr>
                    </a:p>
                  </a:txBody>
                  <a:tcPr marL="6169" marR="6169" marT="6169" marB="0" anchor="b"/>
                </a:tc>
              </a:tr>
              <a:tr h="148046">
                <a:tc>
                  <a:txBody>
                    <a:bodyPr/>
                    <a:lstStyle/>
                    <a:p>
                      <a:pPr algn="l" fontAlgn="b"/>
                      <a:r>
                        <a:rPr lang="en-US" sz="1100" b="0" u="none" strike="noStrike">
                          <a:effectLst/>
                        </a:rPr>
                        <a:t>Wyoming</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dirty="0">
                          <a:effectLst/>
                        </a:rPr>
                        <a:t> $             </a:t>
                      </a:r>
                      <a:r>
                        <a:rPr lang="en-US" sz="1100" b="0" u="none" strike="noStrike" dirty="0" smtClean="0">
                          <a:effectLst/>
                        </a:rPr>
                        <a:t>7,500,000 </a:t>
                      </a:r>
                      <a:endParaRPr lang="en-US" sz="1100" b="0" i="0" u="none" strike="noStrike" dirty="0">
                        <a:solidFill>
                          <a:srgbClr val="000000"/>
                        </a:solidFill>
                        <a:effectLst/>
                        <a:latin typeface="Calibri"/>
                      </a:endParaRPr>
                    </a:p>
                  </a:txBody>
                  <a:tcPr marL="6169" marR="6169" marT="6169" marB="0" anchor="b"/>
                </a:tc>
                <a:tc>
                  <a:txBody>
                    <a:bodyPr/>
                    <a:lstStyle/>
                    <a:p>
                      <a:pPr algn="l" fontAlgn="b"/>
                      <a:r>
                        <a:rPr lang="en-US" sz="1100" b="0" u="none" strike="noStrike">
                          <a:effectLst/>
                        </a:rPr>
                        <a:t> </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a:effectLst/>
                        </a:rPr>
                        <a:t>Nevada</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dirty="0">
                          <a:effectLst/>
                        </a:rPr>
                        <a:t> $           </a:t>
                      </a:r>
                      <a:r>
                        <a:rPr lang="en-US" sz="1100" b="0" u="none" strike="noStrike" dirty="0" smtClean="0">
                          <a:effectLst/>
                        </a:rPr>
                        <a:t>22,255,715 </a:t>
                      </a:r>
                      <a:endParaRPr lang="en-US" sz="1100" b="0" i="0" u="none" strike="noStrike" dirty="0">
                        <a:solidFill>
                          <a:srgbClr val="000000"/>
                        </a:solidFill>
                        <a:effectLst/>
                        <a:latin typeface="Calibri"/>
                      </a:endParaRPr>
                    </a:p>
                  </a:txBody>
                  <a:tcPr marL="6169" marR="6169" marT="6169" marB="0" anchor="b"/>
                </a:tc>
                <a:tc>
                  <a:txBody>
                    <a:bodyPr/>
                    <a:lstStyle/>
                    <a:p>
                      <a:pPr algn="l" fontAlgn="b"/>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a:effectLst/>
                        </a:rPr>
                        <a:t>Maryland</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dirty="0">
                          <a:effectLst/>
                        </a:rPr>
                        <a:t> $             </a:t>
                      </a:r>
                      <a:r>
                        <a:rPr lang="en-US" sz="1100" b="0" u="none" strike="noStrike" dirty="0" smtClean="0">
                          <a:effectLst/>
                        </a:rPr>
                        <a:t>71,045,824 </a:t>
                      </a:r>
                      <a:endParaRPr lang="en-US" sz="1100" b="0" i="0" u="none" strike="noStrike" dirty="0">
                        <a:solidFill>
                          <a:srgbClr val="000000"/>
                        </a:solidFill>
                        <a:effectLst/>
                        <a:latin typeface="Calibri"/>
                      </a:endParaRPr>
                    </a:p>
                  </a:txBody>
                  <a:tcPr marL="6169" marR="6169" marT="6169" marB="0" anchor="b"/>
                </a:tc>
              </a:tr>
              <a:tr h="148046">
                <a:tc>
                  <a:txBody>
                    <a:bodyPr/>
                    <a:lstStyle/>
                    <a:p>
                      <a:pPr algn="l" fontAlgn="b"/>
                      <a:r>
                        <a:rPr lang="en-US" sz="1100" b="0" u="none" strike="noStrike">
                          <a:effectLst/>
                        </a:rPr>
                        <a:t>District of Columbia</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dirty="0">
                          <a:effectLst/>
                        </a:rPr>
                        <a:t> $             </a:t>
                      </a:r>
                      <a:r>
                        <a:rPr lang="en-US" sz="1100" b="0" u="none" strike="noStrike" dirty="0" smtClean="0">
                          <a:effectLst/>
                        </a:rPr>
                        <a:t>7,500,000 </a:t>
                      </a:r>
                      <a:endParaRPr lang="en-US" sz="1100" b="0" i="0" u="none" strike="noStrike" dirty="0">
                        <a:solidFill>
                          <a:srgbClr val="000000"/>
                        </a:solidFill>
                        <a:effectLst/>
                        <a:latin typeface="Calibri"/>
                      </a:endParaRPr>
                    </a:p>
                  </a:txBody>
                  <a:tcPr marL="6169" marR="6169" marT="6169" marB="0" anchor="b"/>
                </a:tc>
                <a:tc>
                  <a:txBody>
                    <a:bodyPr/>
                    <a:lstStyle/>
                    <a:p>
                      <a:pPr algn="l" fontAlgn="b"/>
                      <a:r>
                        <a:rPr lang="en-US" sz="1100" b="0" u="none" strike="noStrike">
                          <a:effectLst/>
                        </a:rPr>
                        <a:t> </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a:effectLst/>
                        </a:rPr>
                        <a:t>Alabama</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dirty="0">
                          <a:effectLst/>
                        </a:rPr>
                        <a:t> $           </a:t>
                      </a:r>
                      <a:r>
                        <a:rPr lang="en-US" sz="1100" b="0" u="none" strike="noStrike" dirty="0" smtClean="0">
                          <a:effectLst/>
                        </a:rPr>
                        <a:t>24,084,726 </a:t>
                      </a:r>
                      <a:endParaRPr lang="en-US" sz="1100" b="0" i="0" u="none" strike="noStrike" dirty="0">
                        <a:solidFill>
                          <a:srgbClr val="000000"/>
                        </a:solidFill>
                        <a:effectLst/>
                        <a:latin typeface="Calibri"/>
                      </a:endParaRPr>
                    </a:p>
                  </a:txBody>
                  <a:tcPr marL="6169" marR="6169" marT="6169" marB="0" anchor="b"/>
                </a:tc>
                <a:tc>
                  <a:txBody>
                    <a:bodyPr/>
                    <a:lstStyle/>
                    <a:p>
                      <a:pPr algn="l" fontAlgn="b"/>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a:effectLst/>
                        </a:rPr>
                        <a:t>Ohio</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dirty="0">
                          <a:effectLst/>
                        </a:rPr>
                        <a:t> $             </a:t>
                      </a:r>
                      <a:r>
                        <a:rPr lang="en-US" sz="1100" b="0" u="none" strike="noStrike" dirty="0" smtClean="0">
                          <a:effectLst/>
                        </a:rPr>
                        <a:t>71,419,316 </a:t>
                      </a:r>
                      <a:endParaRPr lang="en-US" sz="1100" b="0" i="0" u="none" strike="noStrike" dirty="0">
                        <a:solidFill>
                          <a:srgbClr val="000000"/>
                        </a:solidFill>
                        <a:effectLst/>
                        <a:latin typeface="Calibri"/>
                      </a:endParaRPr>
                    </a:p>
                  </a:txBody>
                  <a:tcPr marL="6169" marR="6169" marT="6169" marB="0" anchor="b"/>
                </a:tc>
              </a:tr>
              <a:tr h="148046">
                <a:tc>
                  <a:txBody>
                    <a:bodyPr/>
                    <a:lstStyle/>
                    <a:p>
                      <a:pPr algn="l" fontAlgn="b"/>
                      <a:r>
                        <a:rPr lang="en-US" sz="1100" b="0" u="none" strike="noStrike">
                          <a:effectLst/>
                        </a:rPr>
                        <a:t>Delaware</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dirty="0">
                          <a:effectLst/>
                        </a:rPr>
                        <a:t> $             </a:t>
                      </a:r>
                      <a:r>
                        <a:rPr lang="en-US" sz="1100" b="0" u="none" strike="noStrike" dirty="0" smtClean="0">
                          <a:effectLst/>
                        </a:rPr>
                        <a:t>9,051,682 </a:t>
                      </a:r>
                      <a:endParaRPr lang="en-US" sz="1100" b="0" i="0" u="none" strike="noStrike" dirty="0">
                        <a:solidFill>
                          <a:srgbClr val="000000"/>
                        </a:solidFill>
                        <a:effectLst/>
                        <a:latin typeface="Calibri"/>
                      </a:endParaRPr>
                    </a:p>
                  </a:txBody>
                  <a:tcPr marL="6169" marR="6169" marT="6169" marB="0" anchor="b"/>
                </a:tc>
                <a:tc>
                  <a:txBody>
                    <a:bodyPr/>
                    <a:lstStyle/>
                    <a:p>
                      <a:pPr algn="l" fontAlgn="b"/>
                      <a:r>
                        <a:rPr lang="en-US" sz="1100" b="0" u="none" strike="noStrike">
                          <a:effectLst/>
                        </a:rPr>
                        <a:t> </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a:effectLst/>
                        </a:rPr>
                        <a:t>New Hampshire</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dirty="0">
                          <a:effectLst/>
                        </a:rPr>
                        <a:t> $           </a:t>
                      </a:r>
                      <a:r>
                        <a:rPr lang="en-US" sz="1100" b="0" u="none" strike="noStrike" dirty="0" smtClean="0">
                          <a:effectLst/>
                        </a:rPr>
                        <a:t>29,544,297 </a:t>
                      </a:r>
                      <a:endParaRPr lang="en-US" sz="1100" b="0" i="0" u="none" strike="noStrike" dirty="0">
                        <a:solidFill>
                          <a:srgbClr val="000000"/>
                        </a:solidFill>
                        <a:effectLst/>
                        <a:latin typeface="Calibri"/>
                      </a:endParaRPr>
                    </a:p>
                  </a:txBody>
                  <a:tcPr marL="6169" marR="6169" marT="6169" marB="0" anchor="b"/>
                </a:tc>
                <a:tc>
                  <a:txBody>
                    <a:bodyPr/>
                    <a:lstStyle/>
                    <a:p>
                      <a:pPr algn="l" fontAlgn="b"/>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a:effectLst/>
                        </a:rPr>
                        <a:t>North Carolina</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dirty="0">
                          <a:effectLst/>
                        </a:rPr>
                        <a:t> $             </a:t>
                      </a:r>
                      <a:r>
                        <a:rPr lang="en-US" sz="1100" b="0" u="none" strike="noStrike" dirty="0" smtClean="0">
                          <a:effectLst/>
                        </a:rPr>
                        <a:t>87,177,373 </a:t>
                      </a:r>
                      <a:endParaRPr lang="en-US" sz="1100" b="0" i="0" u="none" strike="noStrike" dirty="0">
                        <a:solidFill>
                          <a:srgbClr val="000000"/>
                        </a:solidFill>
                        <a:effectLst/>
                        <a:latin typeface="Calibri"/>
                      </a:endParaRPr>
                    </a:p>
                  </a:txBody>
                  <a:tcPr marL="6169" marR="6169" marT="6169" marB="0" anchor="b"/>
                </a:tc>
              </a:tr>
              <a:tr h="148046">
                <a:tc>
                  <a:txBody>
                    <a:bodyPr/>
                    <a:lstStyle/>
                    <a:p>
                      <a:pPr algn="l" fontAlgn="b"/>
                      <a:r>
                        <a:rPr lang="en-US" sz="1100" b="0" u="none" strike="noStrike">
                          <a:effectLst/>
                        </a:rPr>
                        <a:t>Mississippi</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dirty="0">
                          <a:effectLst/>
                        </a:rPr>
                        <a:t> $             </a:t>
                      </a:r>
                      <a:r>
                        <a:rPr lang="en-US" sz="1100" b="0" u="none" strike="noStrike" dirty="0" smtClean="0">
                          <a:effectLst/>
                        </a:rPr>
                        <a:t>9,249,413 </a:t>
                      </a:r>
                      <a:endParaRPr lang="en-US" sz="1100" b="0" i="0" u="none" strike="noStrike" dirty="0">
                        <a:solidFill>
                          <a:srgbClr val="000000"/>
                        </a:solidFill>
                        <a:effectLst/>
                        <a:latin typeface="Calibri"/>
                      </a:endParaRPr>
                    </a:p>
                  </a:txBody>
                  <a:tcPr marL="6169" marR="6169" marT="6169" marB="0" anchor="b"/>
                </a:tc>
                <a:tc>
                  <a:txBody>
                    <a:bodyPr/>
                    <a:lstStyle/>
                    <a:p>
                      <a:pPr algn="l" fontAlgn="b"/>
                      <a:r>
                        <a:rPr lang="en-US" sz="1100" b="0" u="none" strike="noStrike">
                          <a:effectLst/>
                        </a:rPr>
                        <a:t> </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a:effectLst/>
                        </a:rPr>
                        <a:t>South Carolina</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dirty="0">
                          <a:effectLst/>
                        </a:rPr>
                        <a:t> $           </a:t>
                      </a:r>
                      <a:r>
                        <a:rPr lang="en-US" sz="1100" b="0" u="none" strike="noStrike" dirty="0" smtClean="0">
                          <a:effectLst/>
                        </a:rPr>
                        <a:t>21,636,950 </a:t>
                      </a:r>
                      <a:endParaRPr lang="en-US" sz="1100" b="0" i="0" u="none" strike="noStrike" dirty="0">
                        <a:solidFill>
                          <a:srgbClr val="000000"/>
                        </a:solidFill>
                        <a:effectLst/>
                        <a:latin typeface="Calibri"/>
                      </a:endParaRPr>
                    </a:p>
                  </a:txBody>
                  <a:tcPr marL="6169" marR="6169" marT="6169" marB="0" anchor="b"/>
                </a:tc>
                <a:tc>
                  <a:txBody>
                    <a:bodyPr/>
                    <a:lstStyle/>
                    <a:p>
                      <a:pPr algn="l" fontAlgn="b"/>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a:effectLst/>
                        </a:rPr>
                        <a:t>Virginia</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dirty="0">
                          <a:effectLst/>
                        </a:rPr>
                        <a:t> $             </a:t>
                      </a:r>
                      <a:r>
                        <a:rPr lang="en-US" sz="1100" b="0" u="none" strike="noStrike" dirty="0" smtClean="0">
                          <a:effectLst/>
                        </a:rPr>
                        <a:t>87,589,313 </a:t>
                      </a:r>
                      <a:endParaRPr lang="en-US" sz="1100" b="0" i="0" u="none" strike="noStrike" dirty="0">
                        <a:solidFill>
                          <a:srgbClr val="000000"/>
                        </a:solidFill>
                        <a:effectLst/>
                        <a:latin typeface="Calibri"/>
                      </a:endParaRPr>
                    </a:p>
                  </a:txBody>
                  <a:tcPr marL="6169" marR="6169" marT="6169" marB="0" anchor="b"/>
                </a:tc>
              </a:tr>
              <a:tr h="148046">
                <a:tc>
                  <a:txBody>
                    <a:bodyPr/>
                    <a:lstStyle/>
                    <a:p>
                      <a:pPr algn="l" fontAlgn="b"/>
                      <a:r>
                        <a:rPr lang="en-US" sz="1100" b="0" u="none" strike="noStrike">
                          <a:effectLst/>
                        </a:rPr>
                        <a:t>West Virginia</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dirty="0">
                          <a:effectLst/>
                        </a:rPr>
                        <a:t> $           </a:t>
                      </a:r>
                      <a:r>
                        <a:rPr lang="en-US" sz="1100" b="0" u="none" strike="noStrike" dirty="0" smtClean="0">
                          <a:effectLst/>
                        </a:rPr>
                        <a:t>11,506,842 </a:t>
                      </a:r>
                      <a:endParaRPr lang="en-US" sz="1100" b="0" i="0" u="none" strike="noStrike" dirty="0">
                        <a:solidFill>
                          <a:srgbClr val="000000"/>
                        </a:solidFill>
                        <a:effectLst/>
                        <a:latin typeface="Calibri"/>
                      </a:endParaRPr>
                    </a:p>
                  </a:txBody>
                  <a:tcPr marL="6169" marR="6169" marT="6169" marB="0" anchor="b"/>
                </a:tc>
                <a:tc>
                  <a:txBody>
                    <a:bodyPr/>
                    <a:lstStyle/>
                    <a:p>
                      <a:pPr algn="l" fontAlgn="b"/>
                      <a:r>
                        <a:rPr lang="en-US" sz="1100" b="0" u="none" strike="noStrike">
                          <a:effectLst/>
                        </a:rPr>
                        <a:t> </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a:effectLst/>
                        </a:rPr>
                        <a:t>Utah</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dirty="0">
                          <a:effectLst/>
                        </a:rPr>
                        <a:t> $           </a:t>
                      </a:r>
                      <a:r>
                        <a:rPr lang="en-US" sz="1100" b="0" u="none" strike="noStrike" dirty="0" smtClean="0">
                          <a:effectLst/>
                        </a:rPr>
                        <a:t>32,356,471 </a:t>
                      </a:r>
                      <a:endParaRPr lang="en-US" sz="1100" b="0" i="0" u="none" strike="noStrike" dirty="0">
                        <a:solidFill>
                          <a:srgbClr val="000000"/>
                        </a:solidFill>
                        <a:effectLst/>
                        <a:latin typeface="Calibri"/>
                      </a:endParaRPr>
                    </a:p>
                  </a:txBody>
                  <a:tcPr marL="6169" marR="6169" marT="6169" marB="0" anchor="b"/>
                </a:tc>
                <a:tc>
                  <a:txBody>
                    <a:bodyPr/>
                    <a:lstStyle/>
                    <a:p>
                      <a:pPr algn="l" fontAlgn="b"/>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a:effectLst/>
                        </a:rPr>
                        <a:t>Illinois</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dirty="0">
                          <a:effectLst/>
                        </a:rPr>
                        <a:t> $             </a:t>
                      </a:r>
                      <a:r>
                        <a:rPr lang="en-US" sz="1100" b="0" u="none" strike="noStrike" dirty="0" smtClean="0">
                          <a:effectLst/>
                        </a:rPr>
                        <a:t>97,701,053 </a:t>
                      </a:r>
                      <a:endParaRPr lang="en-US" sz="1100" b="0" i="0" u="none" strike="noStrike" dirty="0">
                        <a:solidFill>
                          <a:srgbClr val="000000"/>
                        </a:solidFill>
                        <a:effectLst/>
                        <a:latin typeface="Calibri"/>
                      </a:endParaRPr>
                    </a:p>
                  </a:txBody>
                  <a:tcPr marL="6169" marR="6169" marT="6169" marB="0" anchor="b"/>
                </a:tc>
              </a:tr>
              <a:tr h="148046">
                <a:tc>
                  <a:txBody>
                    <a:bodyPr/>
                    <a:lstStyle/>
                    <a:p>
                      <a:pPr algn="l" fontAlgn="b"/>
                      <a:r>
                        <a:rPr lang="en-US" sz="1100" b="0" u="none" strike="noStrike">
                          <a:effectLst/>
                        </a:rPr>
                        <a:t>Nebraska</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dirty="0">
                          <a:effectLst/>
                        </a:rPr>
                        <a:t> $           </a:t>
                      </a:r>
                      <a:r>
                        <a:rPr lang="en-US" sz="1100" b="0" u="none" strike="noStrike" dirty="0" smtClean="0">
                          <a:effectLst/>
                        </a:rPr>
                        <a:t>11,528,812 </a:t>
                      </a:r>
                      <a:endParaRPr lang="en-US" sz="1100" b="0" i="0" u="none" strike="noStrike" dirty="0">
                        <a:solidFill>
                          <a:srgbClr val="000000"/>
                        </a:solidFill>
                        <a:effectLst/>
                        <a:latin typeface="Calibri"/>
                      </a:endParaRPr>
                    </a:p>
                  </a:txBody>
                  <a:tcPr marL="6169" marR="6169" marT="6169" marB="0" anchor="b"/>
                </a:tc>
                <a:tc>
                  <a:txBody>
                    <a:bodyPr/>
                    <a:lstStyle/>
                    <a:p>
                      <a:pPr algn="l" fontAlgn="b"/>
                      <a:r>
                        <a:rPr lang="en-US" sz="1100" b="0" u="none" strike="noStrike">
                          <a:effectLst/>
                        </a:rPr>
                        <a:t> </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a:effectLst/>
                        </a:rPr>
                        <a:t>Indiana</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dirty="0">
                          <a:effectLst/>
                        </a:rPr>
                        <a:t> $           </a:t>
                      </a:r>
                      <a:r>
                        <a:rPr lang="en-US" sz="1100" b="0" u="none" strike="noStrike" dirty="0" smtClean="0">
                          <a:effectLst/>
                        </a:rPr>
                        <a:t>38,920,039 </a:t>
                      </a:r>
                      <a:endParaRPr lang="en-US" sz="1100" b="0" i="0" u="none" strike="noStrike" dirty="0">
                        <a:solidFill>
                          <a:srgbClr val="000000"/>
                        </a:solidFill>
                        <a:effectLst/>
                        <a:latin typeface="Calibri"/>
                      </a:endParaRPr>
                    </a:p>
                  </a:txBody>
                  <a:tcPr marL="6169" marR="6169" marT="6169" marB="0" anchor="b"/>
                </a:tc>
                <a:tc>
                  <a:txBody>
                    <a:bodyPr/>
                    <a:lstStyle/>
                    <a:p>
                      <a:pPr algn="l" fontAlgn="b"/>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a:effectLst/>
                        </a:rPr>
                        <a:t>Washington</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dirty="0">
                          <a:effectLst/>
                        </a:rPr>
                        <a:t> $           </a:t>
                      </a:r>
                      <a:r>
                        <a:rPr lang="en-US" sz="1100" b="0" u="none" strike="noStrike" dirty="0" smtClean="0">
                          <a:effectLst/>
                        </a:rPr>
                        <a:t>103,957,041 </a:t>
                      </a:r>
                      <a:endParaRPr lang="en-US" sz="1100" b="0" i="0" u="none" strike="noStrike" dirty="0">
                        <a:solidFill>
                          <a:srgbClr val="000000"/>
                        </a:solidFill>
                        <a:effectLst/>
                        <a:latin typeface="Calibri"/>
                      </a:endParaRPr>
                    </a:p>
                  </a:txBody>
                  <a:tcPr marL="6169" marR="6169" marT="6169" marB="0" anchor="b"/>
                </a:tc>
              </a:tr>
              <a:tr h="148046">
                <a:tc>
                  <a:txBody>
                    <a:bodyPr/>
                    <a:lstStyle/>
                    <a:p>
                      <a:pPr algn="l" fontAlgn="b"/>
                      <a:r>
                        <a:rPr lang="en-US" sz="1100" b="0" u="none" strike="noStrike">
                          <a:effectLst/>
                        </a:rPr>
                        <a:t>Montana</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dirty="0">
                          <a:effectLst/>
                        </a:rPr>
                        <a:t> $           </a:t>
                      </a:r>
                      <a:r>
                        <a:rPr lang="en-US" sz="1100" b="0" u="none" strike="noStrike" dirty="0" smtClean="0">
                          <a:effectLst/>
                        </a:rPr>
                        <a:t>11,600,215 </a:t>
                      </a:r>
                      <a:endParaRPr lang="en-US" sz="1100" b="0" i="0" u="none" strike="noStrike" dirty="0">
                        <a:solidFill>
                          <a:srgbClr val="000000"/>
                        </a:solidFill>
                        <a:effectLst/>
                        <a:latin typeface="Calibri"/>
                      </a:endParaRPr>
                    </a:p>
                  </a:txBody>
                  <a:tcPr marL="6169" marR="6169" marT="6169" marB="0" anchor="b"/>
                </a:tc>
                <a:tc>
                  <a:txBody>
                    <a:bodyPr/>
                    <a:lstStyle/>
                    <a:p>
                      <a:pPr algn="l" fontAlgn="b"/>
                      <a:r>
                        <a:rPr lang="en-US" sz="1100" b="0" u="none" strike="noStrike">
                          <a:effectLst/>
                        </a:rPr>
                        <a:t> </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a:effectLst/>
                        </a:rPr>
                        <a:t>Missouri</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dirty="0">
                          <a:effectLst/>
                        </a:rPr>
                        <a:t> $           </a:t>
                      </a:r>
                      <a:r>
                        <a:rPr lang="en-US" sz="1100" b="0" u="none" strike="noStrike" dirty="0" smtClean="0">
                          <a:effectLst/>
                        </a:rPr>
                        <a:t>39,084,815 </a:t>
                      </a:r>
                      <a:endParaRPr lang="en-US" sz="1100" b="0" i="0" u="none" strike="noStrike" dirty="0">
                        <a:solidFill>
                          <a:srgbClr val="000000"/>
                        </a:solidFill>
                        <a:effectLst/>
                        <a:latin typeface="Calibri"/>
                      </a:endParaRPr>
                    </a:p>
                  </a:txBody>
                  <a:tcPr marL="6169" marR="6169" marT="6169" marB="0" anchor="b"/>
                </a:tc>
                <a:tc>
                  <a:txBody>
                    <a:bodyPr/>
                    <a:lstStyle/>
                    <a:p>
                      <a:pPr algn="l" fontAlgn="b"/>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a:effectLst/>
                        </a:rPr>
                        <a:t>Pennsylvania</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dirty="0">
                          <a:effectLst/>
                        </a:rPr>
                        <a:t> $           </a:t>
                      </a:r>
                      <a:r>
                        <a:rPr lang="en-US" sz="1100" b="0" u="none" strike="noStrike" dirty="0" smtClean="0">
                          <a:effectLst/>
                        </a:rPr>
                        <a:t>110,740,310 </a:t>
                      </a:r>
                      <a:endParaRPr lang="en-US" sz="1100" b="0" i="0" u="none" strike="noStrike" dirty="0">
                        <a:solidFill>
                          <a:srgbClr val="000000"/>
                        </a:solidFill>
                        <a:effectLst/>
                        <a:latin typeface="Calibri"/>
                      </a:endParaRPr>
                    </a:p>
                  </a:txBody>
                  <a:tcPr marL="6169" marR="6169" marT="6169" marB="0" anchor="b"/>
                </a:tc>
              </a:tr>
              <a:tr h="148046">
                <a:tc>
                  <a:txBody>
                    <a:bodyPr/>
                    <a:lstStyle/>
                    <a:p>
                      <a:pPr algn="l" fontAlgn="b"/>
                      <a:r>
                        <a:rPr lang="en-US" sz="1100" b="0" u="none" strike="noStrike">
                          <a:effectLst/>
                        </a:rPr>
                        <a:t>Rhode Island</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dirty="0">
                          <a:effectLst/>
                        </a:rPr>
                        <a:t> $           </a:t>
                      </a:r>
                      <a:r>
                        <a:rPr lang="en-US" sz="1100" b="0" u="none" strike="noStrike" dirty="0" smtClean="0">
                          <a:effectLst/>
                        </a:rPr>
                        <a:t>13,495,136 </a:t>
                      </a:r>
                      <a:endParaRPr lang="en-US" sz="1100" b="0" i="0" u="none" strike="noStrike" dirty="0">
                        <a:solidFill>
                          <a:srgbClr val="000000"/>
                        </a:solidFill>
                        <a:effectLst/>
                        <a:latin typeface="Calibri"/>
                      </a:endParaRPr>
                    </a:p>
                  </a:txBody>
                  <a:tcPr marL="6169" marR="6169" marT="6169" marB="0" anchor="b"/>
                </a:tc>
                <a:tc>
                  <a:txBody>
                    <a:bodyPr/>
                    <a:lstStyle/>
                    <a:p>
                      <a:pPr algn="l" fontAlgn="b"/>
                      <a:r>
                        <a:rPr lang="en-US" sz="1100" b="0" u="none" strike="noStrike">
                          <a:effectLst/>
                        </a:rPr>
                        <a:t> </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dirty="0">
                          <a:effectLst/>
                        </a:rPr>
                        <a:t>Tennessee</a:t>
                      </a:r>
                      <a:endParaRPr lang="en-US" sz="1100" b="0" i="0" u="none" strike="noStrike" dirty="0">
                        <a:solidFill>
                          <a:srgbClr val="000000"/>
                        </a:solidFill>
                        <a:effectLst/>
                        <a:latin typeface="Calibri"/>
                      </a:endParaRPr>
                    </a:p>
                  </a:txBody>
                  <a:tcPr marL="6169" marR="6169" marT="6169" marB="0" anchor="b"/>
                </a:tc>
                <a:tc>
                  <a:txBody>
                    <a:bodyPr/>
                    <a:lstStyle/>
                    <a:p>
                      <a:pPr algn="l" fontAlgn="b"/>
                      <a:r>
                        <a:rPr lang="en-US" sz="1100" b="0" u="none" strike="noStrike" dirty="0">
                          <a:effectLst/>
                        </a:rPr>
                        <a:t> $           </a:t>
                      </a:r>
                      <a:r>
                        <a:rPr lang="en-US" sz="1100" b="0" u="none" strike="noStrike" dirty="0" smtClean="0">
                          <a:effectLst/>
                        </a:rPr>
                        <a:t>42,407,793 </a:t>
                      </a:r>
                      <a:endParaRPr lang="en-US" sz="1100" b="0" i="0" u="none" strike="noStrike" dirty="0">
                        <a:solidFill>
                          <a:srgbClr val="000000"/>
                        </a:solidFill>
                        <a:effectLst/>
                        <a:latin typeface="Calibri"/>
                      </a:endParaRPr>
                    </a:p>
                  </a:txBody>
                  <a:tcPr marL="6169" marR="6169" marT="6169" marB="0" anchor="b"/>
                </a:tc>
                <a:tc>
                  <a:txBody>
                    <a:bodyPr/>
                    <a:lstStyle/>
                    <a:p>
                      <a:pPr algn="l" fontAlgn="b"/>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a:effectLst/>
                        </a:rPr>
                        <a:t>New York</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dirty="0">
                          <a:effectLst/>
                        </a:rPr>
                        <a:t> $           </a:t>
                      </a:r>
                      <a:r>
                        <a:rPr lang="en-US" sz="1100" b="0" u="none" strike="noStrike" dirty="0" smtClean="0">
                          <a:effectLst/>
                        </a:rPr>
                        <a:t>117,402,744 </a:t>
                      </a:r>
                      <a:endParaRPr lang="en-US" sz="1100" b="0" i="0" u="none" strike="noStrike" dirty="0">
                        <a:solidFill>
                          <a:srgbClr val="000000"/>
                        </a:solidFill>
                        <a:effectLst/>
                        <a:latin typeface="Calibri"/>
                      </a:endParaRPr>
                    </a:p>
                  </a:txBody>
                  <a:tcPr marL="6169" marR="6169" marT="6169" marB="0" anchor="b"/>
                </a:tc>
              </a:tr>
              <a:tr h="148046">
                <a:tc>
                  <a:txBody>
                    <a:bodyPr/>
                    <a:lstStyle/>
                    <a:p>
                      <a:pPr algn="l" fontAlgn="b"/>
                      <a:r>
                        <a:rPr lang="en-US" sz="1100" b="0" u="none" strike="noStrike">
                          <a:effectLst/>
                        </a:rPr>
                        <a:t>Arkansas</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dirty="0">
                          <a:effectLst/>
                        </a:rPr>
                        <a:t> $           </a:t>
                      </a:r>
                      <a:r>
                        <a:rPr lang="en-US" sz="1100" b="0" u="none" strike="noStrike" dirty="0" smtClean="0">
                          <a:effectLst/>
                        </a:rPr>
                        <a:t>13,951,016 </a:t>
                      </a:r>
                      <a:endParaRPr lang="en-US" sz="1100" b="0" i="0" u="none" strike="noStrike" dirty="0">
                        <a:solidFill>
                          <a:srgbClr val="000000"/>
                        </a:solidFill>
                        <a:effectLst/>
                        <a:latin typeface="Calibri"/>
                      </a:endParaRPr>
                    </a:p>
                  </a:txBody>
                  <a:tcPr marL="6169" marR="6169" marT="6169" marB="0" anchor="b"/>
                </a:tc>
                <a:tc>
                  <a:txBody>
                    <a:bodyPr/>
                    <a:lstStyle/>
                    <a:p>
                      <a:pPr algn="l" fontAlgn="b"/>
                      <a:r>
                        <a:rPr lang="en-US" sz="1100" b="0" u="none" strike="noStrike">
                          <a:effectLst/>
                        </a:rPr>
                        <a:t> </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a:effectLst/>
                        </a:rPr>
                        <a:t>Minnesota</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dirty="0">
                          <a:effectLst/>
                        </a:rPr>
                        <a:t> $           </a:t>
                      </a:r>
                      <a:r>
                        <a:rPr lang="en-US" sz="1100" b="0" u="none" strike="noStrike" dirty="0" smtClean="0">
                          <a:effectLst/>
                        </a:rPr>
                        <a:t>43,638,119 </a:t>
                      </a:r>
                      <a:endParaRPr lang="en-US" sz="1100" b="0" i="0" u="none" strike="noStrike" dirty="0">
                        <a:solidFill>
                          <a:srgbClr val="000000"/>
                        </a:solidFill>
                        <a:effectLst/>
                        <a:latin typeface="Calibri"/>
                      </a:endParaRPr>
                    </a:p>
                  </a:txBody>
                  <a:tcPr marL="6169" marR="6169" marT="6169" marB="0" anchor="b"/>
                </a:tc>
                <a:tc>
                  <a:txBody>
                    <a:bodyPr/>
                    <a:lstStyle/>
                    <a:p>
                      <a:pPr algn="l" fontAlgn="b"/>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a:effectLst/>
                        </a:rPr>
                        <a:t>Florida</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dirty="0">
                          <a:effectLst/>
                        </a:rPr>
                        <a:t> $           </a:t>
                      </a:r>
                      <a:r>
                        <a:rPr lang="en-US" sz="1100" b="0" u="none" strike="noStrike" dirty="0" smtClean="0">
                          <a:effectLst/>
                        </a:rPr>
                        <a:t>152,379,150 </a:t>
                      </a:r>
                      <a:endParaRPr lang="en-US" sz="1100" b="0" i="0" u="none" strike="noStrike" dirty="0">
                        <a:solidFill>
                          <a:srgbClr val="000000"/>
                        </a:solidFill>
                        <a:effectLst/>
                        <a:latin typeface="Calibri"/>
                      </a:endParaRPr>
                    </a:p>
                  </a:txBody>
                  <a:tcPr marL="6169" marR="6169" marT="6169" marB="0" anchor="b"/>
                </a:tc>
              </a:tr>
              <a:tr h="148046">
                <a:tc>
                  <a:txBody>
                    <a:bodyPr/>
                    <a:lstStyle/>
                    <a:p>
                      <a:pPr algn="l" fontAlgn="b"/>
                      <a:r>
                        <a:rPr lang="en-US" sz="1100" b="0" u="none" strike="noStrike">
                          <a:effectLst/>
                        </a:rPr>
                        <a:t>Kansas</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dirty="0">
                          <a:effectLst/>
                        </a:rPr>
                        <a:t> $           </a:t>
                      </a:r>
                      <a:r>
                        <a:rPr lang="en-US" sz="1100" b="0" u="none" strike="noStrike" dirty="0" smtClean="0">
                          <a:effectLst/>
                        </a:rPr>
                        <a:t>14,791,372 </a:t>
                      </a:r>
                      <a:endParaRPr lang="en-US" sz="1100" b="0" i="0" u="none" strike="noStrike" dirty="0">
                        <a:solidFill>
                          <a:srgbClr val="000000"/>
                        </a:solidFill>
                        <a:effectLst/>
                        <a:latin typeface="Calibri"/>
                      </a:endParaRPr>
                    </a:p>
                  </a:txBody>
                  <a:tcPr marL="6169" marR="6169" marT="6169" marB="0" anchor="b"/>
                </a:tc>
                <a:tc>
                  <a:txBody>
                    <a:bodyPr/>
                    <a:lstStyle/>
                    <a:p>
                      <a:pPr algn="l" fontAlgn="b"/>
                      <a:r>
                        <a:rPr lang="en-US" sz="1100" b="0" u="none" strike="noStrike">
                          <a:effectLst/>
                        </a:rPr>
                        <a:t> </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a:effectLst/>
                        </a:rPr>
                        <a:t>Connecticut</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dirty="0">
                          <a:effectLst/>
                        </a:rPr>
                        <a:t> $           </a:t>
                      </a:r>
                      <a:r>
                        <a:rPr lang="en-US" sz="1100" b="0" u="none" strike="noStrike" dirty="0" smtClean="0">
                          <a:effectLst/>
                        </a:rPr>
                        <a:t>51,635,237 </a:t>
                      </a:r>
                      <a:endParaRPr lang="en-US" sz="1100" b="0" i="0" u="none" strike="noStrike" dirty="0">
                        <a:solidFill>
                          <a:srgbClr val="000000"/>
                        </a:solidFill>
                        <a:effectLst/>
                        <a:latin typeface="Calibri"/>
                      </a:endParaRPr>
                    </a:p>
                  </a:txBody>
                  <a:tcPr marL="6169" marR="6169" marT="6169" marB="0" anchor="b"/>
                </a:tc>
                <a:tc>
                  <a:txBody>
                    <a:bodyPr/>
                    <a:lstStyle/>
                    <a:p>
                      <a:pPr algn="l" fontAlgn="b"/>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a:effectLst/>
                        </a:rPr>
                        <a:t>Texas</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dirty="0">
                          <a:effectLst/>
                        </a:rPr>
                        <a:t> $           </a:t>
                      </a:r>
                      <a:r>
                        <a:rPr lang="en-US" sz="1100" b="0" u="none" strike="noStrike" dirty="0" smtClean="0">
                          <a:effectLst/>
                        </a:rPr>
                        <a:t>191,941,816 </a:t>
                      </a:r>
                      <a:endParaRPr lang="en-US" sz="1100" b="0" i="0" u="none" strike="noStrike" dirty="0">
                        <a:solidFill>
                          <a:srgbClr val="000000"/>
                        </a:solidFill>
                        <a:effectLst/>
                        <a:latin typeface="Calibri"/>
                      </a:endParaRPr>
                    </a:p>
                  </a:txBody>
                  <a:tcPr marL="6169" marR="6169" marT="6169" marB="0" anchor="b"/>
                </a:tc>
              </a:tr>
              <a:tr h="224828">
                <a:tc>
                  <a:txBody>
                    <a:bodyPr/>
                    <a:lstStyle/>
                    <a:p>
                      <a:pPr algn="l" fontAlgn="b"/>
                      <a:r>
                        <a:rPr lang="en-US" sz="1100" b="0" u="none" strike="noStrike">
                          <a:effectLst/>
                        </a:rPr>
                        <a:t>Idaho</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dirty="0">
                          <a:effectLst/>
                        </a:rPr>
                        <a:t> $           </a:t>
                      </a:r>
                      <a:r>
                        <a:rPr lang="en-US" sz="1100" b="0" u="none" strike="noStrike" dirty="0" smtClean="0">
                          <a:effectLst/>
                        </a:rPr>
                        <a:t>16,246,892 </a:t>
                      </a:r>
                      <a:endParaRPr lang="en-US" sz="1100" b="0" i="0" u="none" strike="noStrike" dirty="0">
                        <a:solidFill>
                          <a:srgbClr val="000000"/>
                        </a:solidFill>
                        <a:effectLst/>
                        <a:latin typeface="Calibri"/>
                      </a:endParaRPr>
                    </a:p>
                  </a:txBody>
                  <a:tcPr marL="6169" marR="6169" marT="6169" marB="0" anchor="b"/>
                </a:tc>
                <a:tc>
                  <a:txBody>
                    <a:bodyPr/>
                    <a:lstStyle/>
                    <a:p>
                      <a:pPr algn="l" fontAlgn="b"/>
                      <a:r>
                        <a:rPr lang="en-US" sz="1100" b="0" u="none" strike="noStrike">
                          <a:effectLst/>
                        </a:rPr>
                        <a:t> </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a:effectLst/>
                        </a:rPr>
                        <a:t>Arizona</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dirty="0">
                          <a:effectLst/>
                        </a:rPr>
                        <a:t> $           </a:t>
                      </a:r>
                      <a:r>
                        <a:rPr lang="en-US" sz="1100" b="0" u="none" strike="noStrike" dirty="0" smtClean="0">
                          <a:effectLst/>
                        </a:rPr>
                        <a:t>53,013,861 </a:t>
                      </a:r>
                      <a:endParaRPr lang="en-US" sz="1100" b="0" i="0" u="none" strike="noStrike" dirty="0">
                        <a:solidFill>
                          <a:srgbClr val="000000"/>
                        </a:solidFill>
                        <a:effectLst/>
                        <a:latin typeface="Calibri"/>
                      </a:endParaRPr>
                    </a:p>
                  </a:txBody>
                  <a:tcPr marL="6169" marR="6169" marT="6169" marB="0" anchor="b"/>
                </a:tc>
                <a:tc>
                  <a:txBody>
                    <a:bodyPr/>
                    <a:lstStyle/>
                    <a:p>
                      <a:pPr algn="l" fontAlgn="b"/>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a:effectLst/>
                        </a:rPr>
                        <a:t>California</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dirty="0">
                          <a:effectLst/>
                        </a:rPr>
                        <a:t> $           </a:t>
                      </a:r>
                      <a:r>
                        <a:rPr lang="en-US" sz="1100" b="0" u="none" strike="noStrike" dirty="0" smtClean="0">
                          <a:effectLst/>
                        </a:rPr>
                        <a:t>381,280,175 </a:t>
                      </a:r>
                      <a:endParaRPr lang="en-US" sz="1100" b="0" i="0" u="none" strike="noStrike" dirty="0">
                        <a:solidFill>
                          <a:srgbClr val="000000"/>
                        </a:solidFill>
                        <a:effectLst/>
                        <a:latin typeface="Calibri"/>
                      </a:endParaRPr>
                    </a:p>
                  </a:txBody>
                  <a:tcPr marL="6169" marR="6169" marT="6169" marB="0" anchor="b"/>
                </a:tc>
              </a:tr>
              <a:tr h="148046">
                <a:tc>
                  <a:txBody>
                    <a:bodyPr/>
                    <a:lstStyle/>
                    <a:p>
                      <a:pPr algn="l" fontAlgn="b"/>
                      <a:r>
                        <a:rPr lang="en-US" sz="1100" b="0" u="none" strike="noStrike">
                          <a:effectLst/>
                        </a:rPr>
                        <a:t>New Mexico</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dirty="0">
                          <a:effectLst/>
                        </a:rPr>
                        <a:t> $           </a:t>
                      </a:r>
                      <a:r>
                        <a:rPr lang="en-US" sz="1100" b="0" u="none" strike="noStrike" dirty="0" smtClean="0">
                          <a:effectLst/>
                        </a:rPr>
                        <a:t>16,900,502 </a:t>
                      </a:r>
                      <a:endParaRPr lang="en-US" sz="1100" b="0" i="0" u="none" strike="noStrike" dirty="0">
                        <a:solidFill>
                          <a:srgbClr val="000000"/>
                        </a:solidFill>
                        <a:effectLst/>
                        <a:latin typeface="Calibri"/>
                      </a:endParaRPr>
                    </a:p>
                  </a:txBody>
                  <a:tcPr marL="6169" marR="6169" marT="6169" marB="0" anchor="b"/>
                </a:tc>
                <a:tc>
                  <a:txBody>
                    <a:bodyPr/>
                    <a:lstStyle/>
                    <a:p>
                      <a:pPr algn="l" fontAlgn="b"/>
                      <a:r>
                        <a:rPr lang="en-US" sz="1100" b="0" u="none" strike="noStrike">
                          <a:effectLst/>
                        </a:rPr>
                        <a:t> </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a:effectLst/>
                        </a:rPr>
                        <a:t>Georgia</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dirty="0">
                          <a:effectLst/>
                        </a:rPr>
                        <a:t> $           </a:t>
                      </a:r>
                      <a:r>
                        <a:rPr lang="en-US" sz="1100" b="0" u="none" strike="noStrike" dirty="0" smtClean="0">
                          <a:effectLst/>
                        </a:rPr>
                        <a:t>58,105,433</a:t>
                      </a:r>
                      <a:endParaRPr lang="en-US" sz="1100" b="0" i="0" u="none" strike="noStrike" dirty="0">
                        <a:solidFill>
                          <a:srgbClr val="000000"/>
                        </a:solidFill>
                        <a:effectLst/>
                        <a:latin typeface="Calibri"/>
                      </a:endParaRPr>
                    </a:p>
                  </a:txBody>
                  <a:tcPr marL="6169" marR="6169" marT="6169" marB="0" anchor="b"/>
                </a:tc>
                <a:tc>
                  <a:txBody>
                    <a:bodyPr/>
                    <a:lstStyle/>
                    <a:p>
                      <a:pPr algn="l" fontAlgn="b"/>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dirty="0">
                          <a:effectLst/>
                        </a:rPr>
                        <a:t>Tribal </a:t>
                      </a:r>
                      <a:r>
                        <a:rPr lang="en-US" sz="1100" b="0" u="none" strike="noStrike" dirty="0" smtClean="0">
                          <a:effectLst/>
                        </a:rPr>
                        <a:t>Subaccount</a:t>
                      </a:r>
                      <a:endParaRPr lang="en-US" sz="1100" b="0" i="0" u="none" strike="noStrike" dirty="0">
                        <a:solidFill>
                          <a:srgbClr val="000000"/>
                        </a:solidFill>
                        <a:effectLst/>
                        <a:latin typeface="Calibri"/>
                      </a:endParaRPr>
                    </a:p>
                  </a:txBody>
                  <a:tcPr marL="6169" marR="6169" marT="6169" marB="0" anchor="b"/>
                </a:tc>
                <a:tc>
                  <a:txBody>
                    <a:bodyPr/>
                    <a:lstStyle/>
                    <a:p>
                      <a:pPr algn="l" fontAlgn="b"/>
                      <a:r>
                        <a:rPr lang="en-US" sz="1100" b="0" u="none" strike="noStrike" dirty="0">
                          <a:effectLst/>
                        </a:rPr>
                        <a:t> $             </a:t>
                      </a:r>
                      <a:r>
                        <a:rPr lang="en-US" sz="1100" b="0" u="none" strike="noStrike" dirty="0" smtClean="0">
                          <a:effectLst/>
                        </a:rPr>
                        <a:t>49,652,857 </a:t>
                      </a:r>
                      <a:endParaRPr lang="en-US" sz="1100" b="0" i="0" u="none" strike="noStrike" dirty="0">
                        <a:solidFill>
                          <a:srgbClr val="000000"/>
                        </a:solidFill>
                        <a:effectLst/>
                        <a:latin typeface="Calibri"/>
                      </a:endParaRPr>
                    </a:p>
                  </a:txBody>
                  <a:tcPr marL="6169" marR="6169" marT="6169" marB="0" anchor="b"/>
                </a:tc>
              </a:tr>
              <a:tr h="148046">
                <a:tc>
                  <a:txBody>
                    <a:bodyPr/>
                    <a:lstStyle/>
                    <a:p>
                      <a:pPr algn="l" fontAlgn="b"/>
                      <a:r>
                        <a:rPr lang="en-US" sz="1100" b="0" u="none" strike="noStrike">
                          <a:effectLst/>
                        </a:rPr>
                        <a:t>Vermont</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dirty="0">
                          <a:effectLst/>
                        </a:rPr>
                        <a:t> $           </a:t>
                      </a:r>
                      <a:r>
                        <a:rPr lang="en-US" sz="1100" b="0" u="none" strike="noStrike" dirty="0" smtClean="0">
                          <a:effectLst/>
                        </a:rPr>
                        <a:t>17,801,277 </a:t>
                      </a:r>
                      <a:endParaRPr lang="en-US" sz="1100" b="0" i="0" u="none" strike="noStrike" dirty="0">
                        <a:solidFill>
                          <a:srgbClr val="000000"/>
                        </a:solidFill>
                        <a:effectLst/>
                        <a:latin typeface="Calibri"/>
                      </a:endParaRPr>
                    </a:p>
                  </a:txBody>
                  <a:tcPr marL="6169" marR="6169" marT="6169" marB="0" anchor="b"/>
                </a:tc>
                <a:tc>
                  <a:txBody>
                    <a:bodyPr/>
                    <a:lstStyle/>
                    <a:p>
                      <a:pPr algn="l" fontAlgn="b"/>
                      <a:r>
                        <a:rPr lang="en-US" sz="1100" b="0" u="none" strike="noStrike">
                          <a:effectLst/>
                        </a:rPr>
                        <a:t> </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a:effectLst/>
                        </a:rPr>
                        <a:t>Michigan</a:t>
                      </a:r>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dirty="0">
                          <a:effectLst/>
                        </a:rPr>
                        <a:t> $           </a:t>
                      </a:r>
                      <a:r>
                        <a:rPr lang="en-US" sz="1100" b="0" u="none" strike="noStrike" dirty="0" smtClean="0">
                          <a:effectLst/>
                        </a:rPr>
                        <a:t>60,329,906 </a:t>
                      </a:r>
                      <a:endParaRPr lang="en-US" sz="1100" b="0" i="0" u="none" strike="noStrike" dirty="0">
                        <a:solidFill>
                          <a:srgbClr val="000000"/>
                        </a:solidFill>
                        <a:effectLst/>
                        <a:latin typeface="Calibri"/>
                      </a:endParaRPr>
                    </a:p>
                  </a:txBody>
                  <a:tcPr marL="6169" marR="6169" marT="6169" marB="0" anchor="b"/>
                </a:tc>
                <a:tc>
                  <a:txBody>
                    <a:bodyPr/>
                    <a:lstStyle/>
                    <a:p>
                      <a:pPr algn="l" fontAlgn="b"/>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dirty="0">
                          <a:effectLst/>
                        </a:rPr>
                        <a:t>Trust </a:t>
                      </a:r>
                      <a:r>
                        <a:rPr lang="en-US" sz="1100" b="0" u="none" strike="noStrike" dirty="0" smtClean="0">
                          <a:effectLst/>
                        </a:rPr>
                        <a:t>Cost </a:t>
                      </a:r>
                      <a:r>
                        <a:rPr lang="en-US" sz="1100" b="0" u="none" strike="noStrike" dirty="0">
                          <a:effectLst/>
                        </a:rPr>
                        <a:t>Subaccount</a:t>
                      </a:r>
                      <a:endParaRPr lang="en-US" sz="1100" b="0" i="0" u="none" strike="noStrike" dirty="0">
                        <a:solidFill>
                          <a:srgbClr val="000000"/>
                        </a:solidFill>
                        <a:effectLst/>
                        <a:latin typeface="Calibri"/>
                      </a:endParaRPr>
                    </a:p>
                  </a:txBody>
                  <a:tcPr marL="6169" marR="6169" marT="6169" marB="0" anchor="b"/>
                </a:tc>
                <a:tc>
                  <a:txBody>
                    <a:bodyPr/>
                    <a:lstStyle/>
                    <a:p>
                      <a:pPr algn="l" fontAlgn="b"/>
                      <a:r>
                        <a:rPr lang="en-US" sz="1100" b="0" u="none" strike="noStrike" dirty="0">
                          <a:effectLst/>
                        </a:rPr>
                        <a:t> $             </a:t>
                      </a:r>
                      <a:r>
                        <a:rPr lang="en-US" sz="1100" b="0" u="none" strike="noStrike" dirty="0" smtClean="0">
                          <a:effectLst/>
                        </a:rPr>
                        <a:t>27,000,000 </a:t>
                      </a:r>
                      <a:endParaRPr lang="en-US" sz="1100" b="0" i="0" u="none" strike="noStrike" dirty="0">
                        <a:solidFill>
                          <a:srgbClr val="000000"/>
                        </a:solidFill>
                        <a:effectLst/>
                        <a:latin typeface="Calibri"/>
                      </a:endParaRPr>
                    </a:p>
                  </a:txBody>
                  <a:tcPr marL="6169" marR="6169" marT="6169" marB="0" anchor="b"/>
                </a:tc>
              </a:tr>
              <a:tr h="154214">
                <a:tc>
                  <a:txBody>
                    <a:bodyPr/>
                    <a:lstStyle/>
                    <a:p>
                      <a:pPr algn="l" fontAlgn="b"/>
                      <a:endParaRPr lang="en-US" sz="1100" b="0" i="0" u="none" strike="noStrike">
                        <a:solidFill>
                          <a:srgbClr val="000000"/>
                        </a:solidFill>
                        <a:effectLst/>
                        <a:latin typeface="Calibri"/>
                      </a:endParaRPr>
                    </a:p>
                  </a:txBody>
                  <a:tcPr marL="6169" marR="6169" marT="6169" marB="0" anchor="b"/>
                </a:tc>
                <a:tc>
                  <a:txBody>
                    <a:bodyPr/>
                    <a:lstStyle/>
                    <a:p>
                      <a:pPr algn="l" fontAlgn="b"/>
                      <a:endParaRPr lang="en-US" sz="1100" b="0" i="0" u="none" strike="noStrike">
                        <a:solidFill>
                          <a:srgbClr val="000000"/>
                        </a:solidFill>
                        <a:effectLst/>
                        <a:latin typeface="Calibri"/>
                      </a:endParaRPr>
                    </a:p>
                  </a:txBody>
                  <a:tcPr marL="6169" marR="6169" marT="6169" marB="0" anchor="b"/>
                </a:tc>
                <a:tc>
                  <a:txBody>
                    <a:bodyPr/>
                    <a:lstStyle/>
                    <a:p>
                      <a:pPr algn="l" fontAlgn="b"/>
                      <a:endParaRPr lang="en-US" sz="1100" b="0" i="0" u="none" strike="noStrike">
                        <a:solidFill>
                          <a:srgbClr val="000000"/>
                        </a:solidFill>
                        <a:effectLst/>
                        <a:latin typeface="Calibri"/>
                      </a:endParaRPr>
                    </a:p>
                  </a:txBody>
                  <a:tcPr marL="6169" marR="6169" marT="6169" marB="0" anchor="b"/>
                </a:tc>
                <a:tc>
                  <a:txBody>
                    <a:bodyPr/>
                    <a:lstStyle/>
                    <a:p>
                      <a:pPr algn="l" fontAlgn="b"/>
                      <a:endParaRPr lang="en-US" sz="1100" b="0" i="0" u="none" strike="noStrike">
                        <a:solidFill>
                          <a:srgbClr val="000000"/>
                        </a:solidFill>
                        <a:effectLst/>
                        <a:latin typeface="Calibri"/>
                      </a:endParaRPr>
                    </a:p>
                  </a:txBody>
                  <a:tcPr marL="6169" marR="6169" marT="6169" marB="0" anchor="b"/>
                </a:tc>
                <a:tc>
                  <a:txBody>
                    <a:bodyPr/>
                    <a:lstStyle/>
                    <a:p>
                      <a:pPr algn="l" fontAlgn="b"/>
                      <a:endParaRPr lang="en-US" sz="1100" b="0" i="0" u="none" strike="noStrike">
                        <a:solidFill>
                          <a:srgbClr val="000000"/>
                        </a:solidFill>
                        <a:effectLst/>
                        <a:latin typeface="Calibri"/>
                      </a:endParaRPr>
                    </a:p>
                  </a:txBody>
                  <a:tcPr marL="6169" marR="6169" marT="6169" marB="0" anchor="b"/>
                </a:tc>
                <a:tc>
                  <a:txBody>
                    <a:bodyPr/>
                    <a:lstStyle/>
                    <a:p>
                      <a:pPr algn="l" fontAlgn="b"/>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0" u="none" strike="noStrike" dirty="0">
                          <a:effectLst/>
                        </a:rPr>
                        <a:t>Tribal </a:t>
                      </a:r>
                      <a:r>
                        <a:rPr lang="en-US" sz="1100" b="0" u="none" strike="noStrike" dirty="0" smtClean="0">
                          <a:effectLst/>
                        </a:rPr>
                        <a:t>Cost </a:t>
                      </a:r>
                      <a:r>
                        <a:rPr lang="en-US" sz="1100" b="0" u="none" strike="noStrike" dirty="0">
                          <a:effectLst/>
                        </a:rPr>
                        <a:t>Subaccount</a:t>
                      </a:r>
                      <a:endParaRPr lang="en-US" sz="1100" b="0" i="0" u="none" strike="noStrike" dirty="0">
                        <a:solidFill>
                          <a:srgbClr val="000000"/>
                        </a:solidFill>
                        <a:effectLst/>
                        <a:latin typeface="Calibri"/>
                      </a:endParaRPr>
                    </a:p>
                  </a:txBody>
                  <a:tcPr marL="6169" marR="6169" marT="6169" marB="0" anchor="b"/>
                </a:tc>
                <a:tc>
                  <a:txBody>
                    <a:bodyPr/>
                    <a:lstStyle/>
                    <a:p>
                      <a:pPr algn="l" fontAlgn="b"/>
                      <a:r>
                        <a:rPr lang="en-US" sz="1100" b="0" u="none" strike="noStrike" dirty="0">
                          <a:effectLst/>
                        </a:rPr>
                        <a:t> $                  </a:t>
                      </a:r>
                      <a:r>
                        <a:rPr lang="en-US" sz="1100" b="0" u="none" strike="noStrike" dirty="0" smtClean="0">
                          <a:effectLst/>
                        </a:rPr>
                        <a:t>993,057 </a:t>
                      </a:r>
                      <a:endParaRPr lang="en-US" sz="1100" b="0" i="0" u="none" strike="noStrike" dirty="0">
                        <a:solidFill>
                          <a:srgbClr val="000000"/>
                        </a:solidFill>
                        <a:effectLst/>
                        <a:latin typeface="Calibri"/>
                      </a:endParaRPr>
                    </a:p>
                  </a:txBody>
                  <a:tcPr marL="6169" marR="6169" marT="6169" marB="0" anchor="b"/>
                </a:tc>
              </a:tr>
              <a:tr h="154214">
                <a:tc>
                  <a:txBody>
                    <a:bodyPr/>
                    <a:lstStyle/>
                    <a:p>
                      <a:pPr algn="l" fontAlgn="b"/>
                      <a:endParaRPr lang="en-US" sz="1100" b="0" i="0" u="none" strike="noStrike">
                        <a:solidFill>
                          <a:srgbClr val="000000"/>
                        </a:solidFill>
                        <a:effectLst/>
                        <a:latin typeface="Calibri"/>
                      </a:endParaRPr>
                    </a:p>
                  </a:txBody>
                  <a:tcPr marL="6169" marR="6169" marT="6169" marB="0" anchor="b"/>
                </a:tc>
                <a:tc>
                  <a:txBody>
                    <a:bodyPr/>
                    <a:lstStyle/>
                    <a:p>
                      <a:pPr algn="l" fontAlgn="b"/>
                      <a:endParaRPr lang="en-US" sz="1100" b="0" i="0" u="none" strike="noStrike" dirty="0">
                        <a:solidFill>
                          <a:srgbClr val="000000"/>
                        </a:solidFill>
                        <a:effectLst/>
                        <a:latin typeface="Calibri"/>
                      </a:endParaRPr>
                    </a:p>
                  </a:txBody>
                  <a:tcPr marL="6169" marR="6169" marT="6169" marB="0" anchor="b"/>
                </a:tc>
                <a:tc>
                  <a:txBody>
                    <a:bodyPr/>
                    <a:lstStyle/>
                    <a:p>
                      <a:pPr algn="l" fontAlgn="b"/>
                      <a:endParaRPr lang="en-US" sz="1100" b="0" i="0" u="none" strike="noStrike">
                        <a:solidFill>
                          <a:srgbClr val="000000"/>
                        </a:solidFill>
                        <a:effectLst/>
                        <a:latin typeface="Calibri"/>
                      </a:endParaRPr>
                    </a:p>
                  </a:txBody>
                  <a:tcPr marL="6169" marR="6169" marT="6169" marB="0" anchor="b"/>
                </a:tc>
                <a:tc>
                  <a:txBody>
                    <a:bodyPr/>
                    <a:lstStyle/>
                    <a:p>
                      <a:pPr algn="l" fontAlgn="b"/>
                      <a:endParaRPr lang="en-US" sz="1100" b="0" i="0" u="none" strike="noStrike" dirty="0">
                        <a:solidFill>
                          <a:srgbClr val="000000"/>
                        </a:solidFill>
                        <a:effectLst/>
                        <a:latin typeface="Calibri"/>
                      </a:endParaRPr>
                    </a:p>
                  </a:txBody>
                  <a:tcPr marL="6169" marR="6169" marT="6169" marB="0" anchor="b"/>
                </a:tc>
                <a:tc>
                  <a:txBody>
                    <a:bodyPr/>
                    <a:lstStyle/>
                    <a:p>
                      <a:pPr algn="l" fontAlgn="b"/>
                      <a:endParaRPr lang="en-US" sz="1100" b="0" i="0" u="none" strike="noStrike" dirty="0">
                        <a:solidFill>
                          <a:srgbClr val="000000"/>
                        </a:solidFill>
                        <a:effectLst/>
                        <a:latin typeface="Calibri"/>
                      </a:endParaRPr>
                    </a:p>
                  </a:txBody>
                  <a:tcPr marL="6169" marR="6169" marT="6169" marB="0" anchor="b"/>
                </a:tc>
                <a:tc>
                  <a:txBody>
                    <a:bodyPr/>
                    <a:lstStyle/>
                    <a:p>
                      <a:pPr algn="l" fontAlgn="b"/>
                      <a:endParaRPr lang="en-US" sz="1100" b="0" i="0" u="none" strike="noStrike">
                        <a:solidFill>
                          <a:srgbClr val="000000"/>
                        </a:solidFill>
                        <a:effectLst/>
                        <a:latin typeface="Calibri"/>
                      </a:endParaRPr>
                    </a:p>
                  </a:txBody>
                  <a:tcPr marL="6169" marR="6169" marT="6169" marB="0" anchor="b"/>
                </a:tc>
                <a:tc>
                  <a:txBody>
                    <a:bodyPr/>
                    <a:lstStyle/>
                    <a:p>
                      <a:pPr algn="l" fontAlgn="b"/>
                      <a:r>
                        <a:rPr lang="en-US" sz="1100" b="1" u="none" strike="noStrike" dirty="0">
                          <a:effectLst/>
                        </a:rPr>
                        <a:t>Total</a:t>
                      </a:r>
                      <a:endParaRPr lang="en-US" sz="1100" b="1" i="0" u="none" strike="noStrike" dirty="0">
                        <a:solidFill>
                          <a:srgbClr val="000000"/>
                        </a:solidFill>
                        <a:effectLst/>
                        <a:latin typeface="Calibri"/>
                      </a:endParaRPr>
                    </a:p>
                  </a:txBody>
                  <a:tcPr marL="6169" marR="6169" marT="6169" marB="0" anchor="b"/>
                </a:tc>
                <a:tc>
                  <a:txBody>
                    <a:bodyPr/>
                    <a:lstStyle/>
                    <a:p>
                      <a:pPr algn="l" fontAlgn="b"/>
                      <a:r>
                        <a:rPr lang="en-US" sz="1100" b="1" u="none" strike="noStrike" dirty="0">
                          <a:effectLst/>
                        </a:rPr>
                        <a:t> $       </a:t>
                      </a:r>
                      <a:r>
                        <a:rPr lang="en-US" sz="1100" b="1" u="none" strike="noStrike" dirty="0" smtClean="0">
                          <a:effectLst/>
                        </a:rPr>
                        <a:t>2,700,000,000 </a:t>
                      </a:r>
                      <a:endParaRPr lang="en-US" sz="1100" b="1" i="0" u="none" strike="noStrike" dirty="0">
                        <a:solidFill>
                          <a:srgbClr val="000000"/>
                        </a:solidFill>
                        <a:effectLst/>
                        <a:latin typeface="Calibri"/>
                      </a:endParaRPr>
                    </a:p>
                  </a:txBody>
                  <a:tcPr marL="6169" marR="6169" marT="6169" marB="0" anchor="b"/>
                </a:tc>
              </a:tr>
            </a:tbl>
          </a:graphicData>
        </a:graphic>
      </p:graphicFrame>
      <p:sp>
        <p:nvSpPr>
          <p:cNvPr id="7" name="Content Placeholder 32"/>
          <p:cNvSpPr>
            <a:spLocks noGrp="1"/>
          </p:cNvSpPr>
          <p:nvPr>
            <p:ph sz="half" idx="1"/>
          </p:nvPr>
        </p:nvSpPr>
        <p:spPr>
          <a:xfrm>
            <a:off x="-76200" y="960119"/>
            <a:ext cx="8290560" cy="1706881"/>
          </a:xfrm>
          <a:ln>
            <a:noFill/>
          </a:ln>
        </p:spPr>
        <p:txBody>
          <a:bodyPr>
            <a:normAutofit/>
          </a:bodyPr>
          <a:lstStyle/>
          <a:p>
            <a:pPr lvl="1" fontAlgn="base">
              <a:spcBef>
                <a:spcPts val="0"/>
              </a:spcBef>
              <a:spcAft>
                <a:spcPts val="600"/>
              </a:spcAft>
            </a:pPr>
            <a:r>
              <a:rPr lang="en-US" sz="1900" dirty="0" smtClean="0">
                <a:solidFill>
                  <a:schemeClr val="accent1"/>
                </a:solidFill>
                <a:latin typeface="Calibri" panose="020F0502020204030204" pitchFamily="34" charset="0"/>
              </a:rPr>
              <a:t>$2.7 billion will be placed in an Environmental Mitigation Trust, and will be allocated to beneficiaries (states, tribes, and certain territories) based on the number of impacted VW vehicles in their jurisdictions</a:t>
            </a:r>
          </a:p>
          <a:p>
            <a:pPr lvl="1" fontAlgn="base">
              <a:spcBef>
                <a:spcPts val="0"/>
              </a:spcBef>
              <a:spcAft>
                <a:spcPts val="600"/>
              </a:spcAft>
            </a:pPr>
            <a:r>
              <a:rPr lang="en-US" sz="1900" dirty="0" smtClean="0">
                <a:solidFill>
                  <a:schemeClr val="accent1"/>
                </a:solidFill>
                <a:latin typeface="Calibri" panose="020F0502020204030204" pitchFamily="34" charset="0"/>
              </a:rPr>
              <a:t>The Trust will support </a:t>
            </a:r>
            <a:r>
              <a:rPr lang="en-US" sz="1900" dirty="0">
                <a:solidFill>
                  <a:schemeClr val="accent1"/>
                </a:solidFill>
                <a:latin typeface="Calibri" panose="020F0502020204030204" pitchFamily="34" charset="0"/>
              </a:rPr>
              <a:t>projects that reduce NOx emissions where the VW vehicles were, are, or will be operated</a:t>
            </a:r>
          </a:p>
          <a:p>
            <a:pPr lvl="1" fontAlgn="base">
              <a:spcBef>
                <a:spcPts val="0"/>
              </a:spcBef>
              <a:spcAft>
                <a:spcPts val="600"/>
              </a:spcAft>
            </a:pPr>
            <a:endParaRPr lang="en-US" sz="1900" dirty="0" smtClean="0">
              <a:solidFill>
                <a:schemeClr val="accent1"/>
              </a:solidFill>
              <a:latin typeface="Calibri" panose="020F0502020204030204" pitchFamily="34" charset="0"/>
            </a:endParaRPr>
          </a:p>
          <a:p>
            <a:pPr lvl="2" fontAlgn="base">
              <a:spcBef>
                <a:spcPts val="0"/>
              </a:spcBef>
            </a:pPr>
            <a:endParaRPr lang="en-US" sz="1900" dirty="0" smtClean="0">
              <a:solidFill>
                <a:schemeClr val="accent1"/>
              </a:solidFill>
              <a:latin typeface="Calibri" panose="020F0502020204030204" pitchFamily="34" charset="0"/>
            </a:endParaRPr>
          </a:p>
        </p:txBody>
      </p:sp>
      <p:sp>
        <p:nvSpPr>
          <p:cNvPr id="5" name="Content Placeholder 32"/>
          <p:cNvSpPr>
            <a:spLocks noGrp="1"/>
          </p:cNvSpPr>
          <p:nvPr>
            <p:ph sz="half" idx="1"/>
          </p:nvPr>
        </p:nvSpPr>
        <p:spPr>
          <a:xfrm>
            <a:off x="175260" y="2606040"/>
            <a:ext cx="8290560" cy="922020"/>
          </a:xfrm>
          <a:ln>
            <a:noFill/>
          </a:ln>
        </p:spPr>
        <p:txBody>
          <a:bodyPr>
            <a:normAutofit/>
          </a:bodyPr>
          <a:lstStyle/>
          <a:p>
            <a:pPr marL="228600" lvl="1" indent="0" algn="ctr" fontAlgn="base">
              <a:spcBef>
                <a:spcPts val="0"/>
              </a:spcBef>
              <a:spcAft>
                <a:spcPts val="600"/>
              </a:spcAft>
              <a:buNone/>
            </a:pPr>
            <a:r>
              <a:rPr lang="en-US" sz="1000" i="1" dirty="0" smtClean="0">
                <a:solidFill>
                  <a:schemeClr val="accent1"/>
                </a:solidFill>
                <a:latin typeface="Calibri" panose="020F0502020204030204" pitchFamily="34" charset="0"/>
              </a:rPr>
              <a:t>This table reflects the amount of funds included in the 2.0 liter settlement. An additional $225 million was added to the Environmental Mitigation Trust from the 3.0 liter settlement and allocated to states using the same formula as the 2.0 liter settlement.</a:t>
            </a:r>
            <a:endParaRPr lang="en-US" sz="1000" i="1" dirty="0" smtClean="0">
              <a:solidFill>
                <a:schemeClr val="accent1"/>
              </a:solidFill>
              <a:latin typeface="Calibri" panose="020F0502020204030204" pitchFamily="34" charset="0"/>
            </a:endParaRPr>
          </a:p>
          <a:p>
            <a:pPr lvl="2" algn="ctr" fontAlgn="base">
              <a:spcBef>
                <a:spcPts val="0"/>
              </a:spcBef>
            </a:pPr>
            <a:endParaRPr lang="en-US" sz="1900" dirty="0" smtClean="0">
              <a:solidFill>
                <a:schemeClr val="accent1"/>
              </a:solidFill>
              <a:latin typeface="Calibri" panose="020F0502020204030204" pitchFamily="34" charset="0"/>
            </a:endParaRPr>
          </a:p>
        </p:txBody>
      </p:sp>
    </p:spTree>
    <p:extLst>
      <p:ext uri="{BB962C8B-B14F-4D97-AF65-F5344CB8AC3E}">
        <p14:creationId xmlns:p14="http://schemas.microsoft.com/office/powerpoint/2010/main" val="31647358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31"/>
          <p:cNvSpPr>
            <a:spLocks noGrp="1"/>
          </p:cNvSpPr>
          <p:nvPr>
            <p:ph type="title"/>
          </p:nvPr>
        </p:nvSpPr>
        <p:spPr>
          <a:xfrm>
            <a:off x="498475" y="249039"/>
            <a:ext cx="6423025" cy="1061602"/>
          </a:xfrm>
        </p:spPr>
        <p:txBody>
          <a:bodyPr/>
          <a:lstStyle/>
          <a:p>
            <a:r>
              <a:rPr lang="en-US" sz="2800" dirty="0" smtClean="0">
                <a:cs typeface="Calibri"/>
              </a:rPr>
              <a:t>Environmental Mitigation Trust:</a:t>
            </a:r>
            <a:br>
              <a:rPr lang="en-US" sz="2800" dirty="0" smtClean="0">
                <a:cs typeface="Calibri"/>
              </a:rPr>
            </a:br>
            <a:r>
              <a:rPr lang="en-US" sz="2800" dirty="0" smtClean="0">
                <a:cs typeface="Calibri"/>
              </a:rPr>
              <a:t>Beneficiaries and Lead Agency</a:t>
            </a:r>
            <a:endParaRPr lang="en-US" sz="2800" dirty="0">
              <a:cs typeface="Calibri"/>
            </a:endParaRPr>
          </a:p>
        </p:txBody>
      </p:sp>
      <p:sp>
        <p:nvSpPr>
          <p:cNvPr id="33" name="Content Placeholder 32"/>
          <p:cNvSpPr>
            <a:spLocks noGrp="1"/>
          </p:cNvSpPr>
          <p:nvPr>
            <p:ph sz="half" idx="1"/>
          </p:nvPr>
        </p:nvSpPr>
        <p:spPr>
          <a:xfrm>
            <a:off x="-76200" y="1600199"/>
            <a:ext cx="8356600" cy="5156201"/>
          </a:xfrm>
          <a:ln>
            <a:noFill/>
          </a:ln>
        </p:spPr>
        <p:txBody>
          <a:bodyPr>
            <a:normAutofit/>
          </a:bodyPr>
          <a:lstStyle/>
          <a:p>
            <a:pPr lvl="1" fontAlgn="base">
              <a:spcBef>
                <a:spcPts val="0"/>
              </a:spcBef>
              <a:spcAft>
                <a:spcPts val="600"/>
              </a:spcAft>
            </a:pPr>
            <a:r>
              <a:rPr lang="en-US" sz="2000" dirty="0" smtClean="0">
                <a:solidFill>
                  <a:schemeClr val="accent1"/>
                </a:solidFill>
                <a:latin typeface="Calibri" panose="020F0502020204030204" pitchFamily="34" charset="0"/>
              </a:rPr>
              <a:t>To become a beneficiary, each eligible beneficiary must file a single Certification Form no later than 60 days after the Trust Effective Date</a:t>
            </a:r>
          </a:p>
          <a:p>
            <a:pPr lvl="3" fontAlgn="base">
              <a:spcBef>
                <a:spcPts val="0"/>
              </a:spcBef>
              <a:spcAft>
                <a:spcPts val="600"/>
              </a:spcAft>
            </a:pPr>
            <a:r>
              <a:rPr lang="en-US" dirty="0" smtClean="0">
                <a:solidFill>
                  <a:schemeClr val="accent1"/>
                </a:solidFill>
                <a:latin typeface="Calibri" panose="020F0502020204030204" pitchFamily="34" charset="0"/>
              </a:rPr>
              <a:t>Each form must include a designation of Lead Agency, certified by the Office of the Governor, indicating which agency, department, office or division will have the delegated authority to act on behalf of each state</a:t>
            </a:r>
          </a:p>
        </p:txBody>
      </p:sp>
    </p:spTree>
    <p:extLst>
      <p:ext uri="{BB962C8B-B14F-4D97-AF65-F5344CB8AC3E}">
        <p14:creationId xmlns:p14="http://schemas.microsoft.com/office/powerpoint/2010/main" val="3148320047"/>
      </p:ext>
    </p:extLst>
  </p:cSld>
  <p:clrMapOvr>
    <a:masterClrMapping/>
  </p:clrMapOvr>
  <p:timing>
    <p:tnLst>
      <p:par>
        <p:cTn id="1" dur="indefinite" restart="never" nodeType="tmRoot"/>
      </p:par>
    </p:tnLst>
  </p:timing>
</p:sld>
</file>

<file path=ppt/theme/theme1.xml><?xml version="1.0" encoding="utf-8"?>
<a:theme xmlns:a="http://schemas.openxmlformats.org/drawingml/2006/main" name="Advantage">
  <a:themeElements>
    <a:clrScheme name="Custom 7">
      <a:dk1>
        <a:sysClr val="windowText" lastClr="000000"/>
      </a:dk1>
      <a:lt1>
        <a:sysClr val="window" lastClr="FFFFFF"/>
      </a:lt1>
      <a:dk2>
        <a:srgbClr val="2B142D"/>
      </a:dk2>
      <a:lt2>
        <a:srgbClr val="191919"/>
      </a:lt2>
      <a:accent1>
        <a:srgbClr val="004080"/>
      </a:accent1>
      <a:accent2>
        <a:srgbClr val="B3B3B3"/>
      </a:accent2>
      <a:accent3>
        <a:srgbClr val="FFB73D"/>
      </a:accent3>
      <a:accent4>
        <a:srgbClr val="333333"/>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majorFont>
      <a:minorFont>
        <a:latin typeface="Rockwell"/>
        <a:ea typeface=""/>
        <a:cs typeface=""/>
        <a:font script="Jpan" typeface="ＭＳ ゴシック"/>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49952</TotalTime>
  <Words>2430</Words>
  <Application>Microsoft Office PowerPoint</Application>
  <PresentationFormat>On-screen Show (4:3)</PresentationFormat>
  <Paragraphs>419</Paragraphs>
  <Slides>23</Slides>
  <Notes>23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Advantage</vt:lpstr>
      <vt:lpstr>Volkswagen Settlement – Overview and Opportunities for State Energy Officials</vt:lpstr>
      <vt:lpstr>Agenda</vt:lpstr>
      <vt:lpstr>Settlement Overview</vt:lpstr>
      <vt:lpstr>Settlement Overview</vt:lpstr>
      <vt:lpstr>ZEV Investment</vt:lpstr>
      <vt:lpstr>ZEV Investment:  National ZEV Investment Plan</vt:lpstr>
      <vt:lpstr>ZEV Investment:  National ZEV Outreach Plan</vt:lpstr>
      <vt:lpstr>Environmental Mitigation Trust</vt:lpstr>
      <vt:lpstr>Environmental Mitigation Trust: Beneficiaries and Lead Agency</vt:lpstr>
      <vt:lpstr>Environmental Mitigation Trust: Beneficiary Mitigation Plan</vt:lpstr>
      <vt:lpstr>Environmental Mitigation Trust: Eligible Mitigation Actions</vt:lpstr>
      <vt:lpstr>Environmental Mitigation Trust: Eligible Mitigation Actions</vt:lpstr>
      <vt:lpstr>Environmental Mitigation Trust: Eligible Mitigation Actions</vt:lpstr>
      <vt:lpstr>Environmental Mitigation Trust: Eligible Mitigation Actions</vt:lpstr>
      <vt:lpstr>Environmental Mitigation Trust: Eligible Mitigation Actions</vt:lpstr>
      <vt:lpstr>Environmental Mitigation Trust: Eligible Mitigation Actions</vt:lpstr>
      <vt:lpstr>Environmental Mitigation Trust: Eligible Mitigation Actions</vt:lpstr>
      <vt:lpstr>Environmental Mitigation Trust: Eligible Mitigation Actions</vt:lpstr>
      <vt:lpstr>Environmental Mitigation Trust: Eligible Mitigation Actions</vt:lpstr>
      <vt:lpstr>Environmental Mitigation Trust: Eligible Mitigation Actions</vt:lpstr>
      <vt:lpstr>Environmental Mitigation Trust: Estimated Timeline</vt:lpstr>
      <vt:lpstr>Environmental Mitigation Trust: Accessing and Spending Allocations</vt:lpstr>
      <vt:lpstr>Contact Information</vt:lpstr>
    </vt:vector>
  </TitlesOfParts>
  <Company>NASEO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NASEO Strategic Plan</dc:title>
  <dc:creator>Kate Marks</dc:creator>
  <cp:lastModifiedBy>Cassie Powers</cp:lastModifiedBy>
  <cp:revision>705</cp:revision>
  <cp:lastPrinted>2016-07-21T15:56:54Z</cp:lastPrinted>
  <dcterms:created xsi:type="dcterms:W3CDTF">2014-01-02T21:00:34Z</dcterms:created>
  <dcterms:modified xsi:type="dcterms:W3CDTF">2017-02-28T19:43:12Z</dcterms:modified>
</cp:coreProperties>
</file>