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877" r:id="rId2"/>
  </p:sldMasterIdLst>
  <p:notesMasterIdLst>
    <p:notesMasterId r:id="rId11"/>
  </p:notesMasterIdLst>
  <p:handoutMasterIdLst>
    <p:handoutMasterId r:id="rId12"/>
  </p:handoutMasterIdLst>
  <p:sldIdLst>
    <p:sldId id="546" r:id="rId3"/>
    <p:sldId id="653" r:id="rId4"/>
    <p:sldId id="654" r:id="rId5"/>
    <p:sldId id="655" r:id="rId6"/>
    <p:sldId id="656" r:id="rId7"/>
    <p:sldId id="657" r:id="rId8"/>
    <p:sldId id="658" r:id="rId9"/>
    <p:sldId id="659" r:id="rId10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A0A0"/>
    <a:srgbClr val="FFFFFF"/>
    <a:srgbClr val="D22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2" autoAdjust="0"/>
    <p:restoredTop sz="99802" autoAdjust="0"/>
  </p:normalViewPr>
  <p:slideViewPr>
    <p:cSldViewPr>
      <p:cViewPr>
        <p:scale>
          <a:sx n="120" d="100"/>
          <a:sy n="120" d="100"/>
        </p:scale>
        <p:origin x="-65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69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053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27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979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/>
        </p:nvSpPr>
        <p:spPr>
          <a:xfrm>
            <a:off x="0" y="3546618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prstGeom prst="rect">
            <a:avLst/>
          </a:prstGeom>
          <a:noFill/>
        </p:spPr>
        <p:txBody>
          <a:bodyPr vert="horz"/>
          <a:lstStyle>
            <a:lvl1pPr algn="l" eaLnBrk="1" latinLnBrk="0" hangingPunct="1">
              <a:defRPr kumimoji="0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kumimoji="0" lang="en-US" dirty="0" smtClean="0"/>
              <a:t>Click to add author information</a:t>
            </a:r>
            <a:endParaRPr kumimoji="0"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>
          <a:xfrm>
            <a:off x="5105400" y="6324600"/>
            <a:ext cx="3733800" cy="304800"/>
          </a:xfrm>
        </p:spPr>
        <p:txBody>
          <a:bodyPr/>
          <a:lstStyle>
            <a:lvl1pPr>
              <a:defRPr sz="1400"/>
            </a:lvl1pPr>
            <a:extLst/>
          </a:lstStyle>
          <a:p>
            <a:pPr algn="r"/>
            <a:endParaRPr lang="en-US" dirty="0"/>
          </a:p>
        </p:txBody>
      </p:sp>
      <p:sp>
        <p:nvSpPr>
          <p:cNvPr id="8" name="Rectangle 10"/>
          <p:cNvSpPr/>
          <p:nvPr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6019800"/>
            <a:ext cx="2496892" cy="5969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1E8014DA-4577-4C52-B75A-A7C70E42C4F7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CEC7C923-C75F-4F75-8AA1-DC8E9D55BD4B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3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69A2C3D2-73D7-443D-8087-E82FEA75CE14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 hasCustomPrompt="1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 baseline="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 baseline="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 baseline="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 dirty="0"/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kumimoji="0" lang="en-US" dirty="0" smtClean="0"/>
              <a:t>Click to add agenda item</a:t>
            </a:r>
            <a:endParaRPr kumimoji="0" lang="en-US" dirty="0"/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Page #</a:t>
            </a:r>
            <a:endParaRPr kumimoji="0" lang="en-US"/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0" hangingPunct="1">
              <a:defRPr kumimoji="0" sz="1000"/>
            </a:lvl1pPr>
            <a:extLst/>
          </a:lstStyle>
          <a:p>
            <a:pPr algn="r"/>
            <a:fld id="{26373CE1-3F34-453A-925F-34DD20010FA9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pPr algn="r"/>
            <a:fld id="{BF179363-1205-4665-9455-A1F0FA8867EA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69CDFF3E-7C60-49FF-961C-2048857191F1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Company</a:t>
            </a:r>
            <a:r>
              <a:rPr kumimoji="0" lang="en-US" baseline="0" dirty="0" smtClean="0"/>
              <a:t> Logo</a:t>
            </a:r>
            <a:endParaRPr kumimoji="0" lang="en-US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kumimoji="0" lang="en-US" dirty="0" smtClean="0"/>
              <a:t>Amount</a:t>
            </a:r>
            <a:endParaRPr kumimoji="0" lang="en-US" dirty="0"/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kumimoji="0" lang="en-US" dirty="0" smtClean="0"/>
              <a:t>Date</a:t>
            </a:r>
            <a:endParaRPr kumimoji="0" lang="en-US" dirty="0"/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kumimoji="0" lang="en-US" dirty="0" smtClean="0"/>
              <a:t>Description</a:t>
            </a:r>
            <a:endParaRPr kumimoji="0" lang="en-US" dirty="0"/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0" hangingPunct="1">
              <a:defRPr kumimoji="0" sz="1200"/>
            </a:lvl1pPr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pPr algn="r"/>
            <a:fld id="{C623200D-80EE-4E5E-BA13-982BB36E0FBC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0492816-9207-4A92-9055-7A6122AA322E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37839084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104F7CB-BB65-4171-89A8-804B5A5A9087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24344" y="6248206"/>
            <a:ext cx="3706339" cy="365125"/>
          </a:xfrm>
        </p:spPr>
        <p:txBody>
          <a:bodyPr/>
          <a:lstStyle/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pic>
        <p:nvPicPr>
          <p:cNvPr id="6" name="Picture 5" descr="HB&amp;C logo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6" y="6114505"/>
            <a:ext cx="2306108" cy="53424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324344" y="6648753"/>
            <a:ext cx="6438656" cy="0"/>
          </a:xfrm>
          <a:prstGeom prst="line">
            <a:avLst/>
          </a:prstGeom>
          <a:ln w="25400" cmpd="sng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16698"/>
            <a:ext cx="8153400" cy="4597807"/>
          </a:xfrm>
        </p:spPr>
        <p:txBody>
          <a:bodyPr vert="horz"/>
          <a:lstStyle>
            <a:lvl1pPr>
              <a:buFont typeface="Wingdings" pitchFamily="2" charset="2"/>
              <a:buChar char="Ø"/>
              <a:defRPr>
                <a:latin typeface="Calibri" pitchFamily="34" charset="0"/>
                <a:cs typeface="Calibri" pitchFamily="34" charset="0"/>
              </a:defRPr>
            </a:lvl1pPr>
            <a:lvl2pPr>
              <a:buFont typeface="Wingdings" pitchFamily="2" charset="2"/>
              <a:buChar char="§"/>
              <a:defRPr>
                <a:latin typeface="Calibri" pitchFamily="34" charset="0"/>
                <a:cs typeface="Calibri" pitchFamily="34" charset="0"/>
              </a:defRPr>
            </a:lvl2pPr>
            <a:lvl3pPr>
              <a:buFont typeface="Arial" pitchFamily="34" charset="0"/>
              <a:buChar char="•"/>
              <a:defRPr>
                <a:latin typeface="Calibri" pitchFamily="34" charset="0"/>
                <a:cs typeface="Calibri" pitchFamily="34" charset="0"/>
              </a:defRPr>
            </a:lvl3pPr>
            <a:lvl4pPr>
              <a:buFont typeface="Arial" pitchFamily="34" charset="0"/>
              <a:buChar char="•"/>
              <a:defRPr>
                <a:latin typeface="Calibri" pitchFamily="34" charset="0"/>
                <a:cs typeface="Calibri" pitchFamily="34" charset="0"/>
              </a:defRPr>
            </a:lvl4pPr>
            <a:lvl5pPr>
              <a:buFont typeface="Arial" pitchFamily="34" charset="0"/>
              <a:buChar char="•"/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423365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prstGeom prst="rect">
            <a:avLst/>
          </a:prstGeom>
          <a:noFill/>
        </p:spPr>
        <p:txBody>
          <a:bodyPr vert="horz">
            <a:normAutofit/>
          </a:bodyPr>
          <a:lstStyle>
            <a:lvl1pPr algn="l" eaLnBrk="1" latinLnBrk="0" hangingPunct="1">
              <a:defRPr kumimoji="0" sz="24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7560715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>
                <a:solidFill>
                  <a:srgbClr val="A0A0A0"/>
                </a:solidFill>
              </a:defRPr>
            </a:lvl1pPr>
            <a:extLst/>
          </a:lstStyle>
          <a:p>
            <a:fld id="{7AFBEAB9-0C25-4ADA-A470-5A9C89480C98}" type="datetime1">
              <a:rPr kumimoji="0" lang="en-US" smtClean="0"/>
              <a:t>7/22/2014</a:t>
            </a:fld>
            <a:endParaRPr kumimoji="0"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0" hangingPunct="1">
              <a:defRPr kumimoji="0">
                <a:solidFill>
                  <a:schemeClr val="bg1"/>
                </a:solidFill>
              </a:defRPr>
            </a:lvl1pPr>
            <a:extLst/>
          </a:lstStyle>
          <a:p>
            <a:endParaRPr kumimoji="0"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0" y="6019800"/>
            <a:ext cx="2496892" cy="5969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prstGeom prst="rect">
            <a:avLst/>
          </a:prstGeom>
          <a:noFill/>
        </p:spPr>
        <p:txBody>
          <a:bodyPr vert="horz">
            <a:normAutofit/>
          </a:bodyPr>
          <a:lstStyle>
            <a:lvl1pPr algn="l" eaLnBrk="1" latinLnBrk="0" hangingPunct="1">
              <a:defRPr kumimoji="0" sz="24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894320" y="6477000"/>
            <a:ext cx="1021080" cy="304800"/>
          </a:xfrm>
        </p:spPr>
        <p:txBody>
          <a:bodyPr anchor="ctr"/>
          <a:lstStyle>
            <a:lvl1pPr>
              <a:defRPr sz="1200"/>
            </a:lvl1pPr>
            <a:extLst/>
          </a:lstStyle>
          <a:p>
            <a:fld id="{256D3EEF-DE4E-429D-8EC4-DDC531AFF5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0" y="6289964"/>
            <a:ext cx="2057400" cy="491836"/>
          </a:xfrm>
          <a:prstGeom prst="rect">
            <a:avLst/>
          </a:prstGeom>
        </p:spPr>
      </p:pic>
      <p:sp>
        <p:nvSpPr>
          <p:cNvPr id="16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200">
                <a:solidFill>
                  <a:srgbClr val="292934"/>
                </a:solidFill>
              </a:defRPr>
            </a:lvl1pPr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prstGeom prst="rect">
            <a:avLst/>
          </a:prstGeom>
          <a:noFill/>
        </p:spPr>
        <p:txBody>
          <a:bodyPr vert="horz">
            <a:normAutofit/>
          </a:bodyPr>
          <a:lstStyle>
            <a:lvl1pPr algn="l" eaLnBrk="1" latinLnBrk="0" hangingPunct="1">
              <a:defRPr kumimoji="0" sz="24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7560715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>
                <a:solidFill>
                  <a:srgbClr val="A0A0A0"/>
                </a:solidFill>
              </a:defRPr>
            </a:lvl1pPr>
            <a:extLst/>
          </a:lstStyle>
          <a:p>
            <a:fld id="{E604E219-4C7F-4806-8190-5E371BB0CB0B}" type="datetime1">
              <a:rPr kumimoji="0" lang="en-US" smtClean="0"/>
              <a:t>7/22/2014</a:t>
            </a:fld>
            <a:endParaRPr kumimoji="0"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0" hangingPunct="1">
              <a:defRPr kumimoji="0">
                <a:solidFill>
                  <a:schemeClr val="bg1"/>
                </a:solidFill>
              </a:defRPr>
            </a:lvl1pPr>
            <a:extLst/>
          </a:lstStyle>
          <a:p>
            <a:endParaRPr kumimoji="0"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0" y="6019800"/>
            <a:ext cx="2496892" cy="5969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prstGeom prst="rect">
            <a:avLst/>
          </a:prstGeom>
          <a:noFill/>
        </p:spPr>
        <p:txBody>
          <a:bodyPr vert="horz">
            <a:normAutofit/>
          </a:bodyPr>
          <a:lstStyle>
            <a:lvl1pPr algn="l" eaLnBrk="1" latinLnBrk="0" hangingPunct="1">
              <a:defRPr kumimoji="0" sz="24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7560715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>
                <a:solidFill>
                  <a:srgbClr val="A0A0A0"/>
                </a:solidFill>
              </a:defRPr>
            </a:lvl1pPr>
            <a:extLst/>
          </a:lstStyle>
          <a:p>
            <a:fld id="{7492D179-0CF0-4B95-AEF3-D58D1C525D2D}" type="datetime1">
              <a:rPr kumimoji="0" lang="en-US" smtClean="0"/>
              <a:t>7/22/2014</a:t>
            </a:fld>
            <a:endParaRPr kumimoji="0"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0" hangingPunct="1">
              <a:defRPr kumimoji="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0" y="6143080"/>
            <a:ext cx="1981200" cy="4736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US_Map_Arrows_LONG_RGB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9500"/>
            <a:ext cx="43434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4400" smtClean="0">
                <a:latin typeface="Calibri" charset="0"/>
              </a:rPr>
              <a:t>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3434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6BBA40-447D-48F3-A53B-0ADD138CB577}" type="datetime1">
              <a:rPr lang="en-US" smtClean="0"/>
              <a:t>7/22/2014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CC6837-04A0-9E4B-9ACD-827A54951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816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US_Map_Arrows_LONG_RGB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9500"/>
            <a:ext cx="43434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4400" smtClean="0">
                <a:latin typeface="Calibri" charset="0"/>
              </a:rPr>
              <a:t>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3434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CE8977-5C71-4BBF-9563-6C6676892D19}" type="datetime1">
              <a:rPr lang="en-US" smtClean="0"/>
              <a:t>7/22/2014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CC6837-04A0-9E4B-9ACD-827A54951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528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228600"/>
            <a:ext cx="8077200" cy="53340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0" hangingPunct="1">
              <a:defRPr kumimoji="0" sz="2400" b="1" cap="small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762000"/>
            <a:ext cx="8077200" cy="54864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dirty="0" smtClean="0"/>
              <a:t>Click to edit Master text styles</a:t>
            </a:r>
          </a:p>
          <a:p>
            <a:pPr lvl="1" eaLnBrk="1" latinLnBrk="1" hangingPunct="1"/>
            <a:r>
              <a:rPr lang="en-US" dirty="0" smtClean="0"/>
              <a:t>Second level</a:t>
            </a:r>
          </a:p>
          <a:p>
            <a:pPr lvl="2" eaLnBrk="1" latinLnBrk="1" hangingPunct="1"/>
            <a:r>
              <a:rPr lang="en-US" dirty="0" smtClean="0"/>
              <a:t>Third level</a:t>
            </a:r>
          </a:p>
          <a:p>
            <a:pPr lvl="3" eaLnBrk="1" latinLnBrk="1" hangingPunct="1"/>
            <a:r>
              <a:rPr lang="en-US" dirty="0" smtClean="0"/>
              <a:t>Fourth level</a:t>
            </a:r>
          </a:p>
          <a:p>
            <a:pPr lvl="4" eaLnBrk="1" latinLnBrk="1" hangingPunct="1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/>
          <a:lstStyle>
            <a:extLst/>
          </a:lstStyle>
          <a:p>
            <a:pPr algn="r"/>
            <a:fld id="{081C7856-2E16-4452-8F44-86E596F188D4}" type="datetime1">
              <a:rPr kumimoji="0" lang="en-US" smtClean="0"/>
              <a:t>7/22/2014</a:t>
            </a:fld>
            <a:endParaRPr kumimoji="0" lang="en-US" dirty="0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17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228600"/>
            <a:ext cx="8077200" cy="53340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0" hangingPunct="1">
              <a:defRPr kumimoji="0" sz="2400" b="1" cap="small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762000"/>
            <a:ext cx="8458200" cy="54864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887D0CF7-4DFC-49D1-8F29-7595CBEFC861}" type="datetime1">
              <a:rPr kumimoji="0" lang="en-US" smtClean="0"/>
              <a:t>7/22/2014</a:t>
            </a:fld>
            <a:endParaRPr kumimoji="0" lang="en-US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z="1200"/>
            </a:lvl1pPr>
            <a:extLst/>
          </a:lstStyle>
          <a:p>
            <a:fld id="{256D3EEF-DE4E-429D-8EC4-DDC531AFF5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04800"/>
            <a:ext cx="8077200" cy="38100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0" hangingPunct="1">
              <a:defRPr kumimoji="0"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CDDE9161-EA19-4AA9-B3A9-AFC4250C867C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z="1200"/>
            </a:lvl1pPr>
            <a:extLst/>
          </a:lstStyle>
          <a:p>
            <a:fld id="{256D3EEF-DE4E-429D-8EC4-DDC531AFF5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 sz="1200"/>
            </a:lvl1pPr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/>
            <a:fld id="{210966B0-3CED-443E-B04D-04684B5E5D59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D612D75E-B69F-4E94-964B-BE2DAC0DC9F4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: 2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3F1CA1B8-0AFF-46C4-A64D-35D211C39CF5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: 1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40128412-78EB-449C-9BD6-E6CEA8C60817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: 1 Top, 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en-US" dirty="0" smtClean="0"/>
              <a:t>Click to add heading</a:t>
            </a:r>
            <a:endParaRPr kumimoji="0" lang="en-US"/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174BE80A-3B90-4A46-B92D-42791F1DE844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5344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1" hangingPunct="1"/>
            <a:r>
              <a:rPr kumimoji="0" lang="en-US" smtClean="0"/>
              <a:t>Click to edit Master text styles</a:t>
            </a:r>
          </a:p>
          <a:p>
            <a:pPr lvl="1" eaLnBrk="1" latinLnBrk="1" hangingPunct="1"/>
            <a:r>
              <a:rPr kumimoji="0" lang="en-US" smtClean="0"/>
              <a:t>Second level</a:t>
            </a:r>
          </a:p>
          <a:p>
            <a:pPr lvl="2" eaLnBrk="1" latinLnBrk="1" hangingPunct="1"/>
            <a:r>
              <a:rPr kumimoji="0" lang="en-US" smtClean="0"/>
              <a:t>Third level</a:t>
            </a:r>
          </a:p>
          <a:p>
            <a:pPr lvl="3" eaLnBrk="1" latinLnBrk="1" hangingPunct="1"/>
            <a:r>
              <a:rPr kumimoji="0" lang="en-US" smtClean="0"/>
              <a:t>Fourth level</a:t>
            </a:r>
          </a:p>
          <a:p>
            <a:pPr lvl="4" eaLnBrk="1" latinLnBrk="1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pPr algn="r"/>
            <a:fld id="{75EAC104-E086-4463-9608-13A6CBB45ED0}" type="datetime1">
              <a:rPr kumimoji="0" lang="en-US" smtClean="0"/>
              <a:t>7/22/2014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7391400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000">
                <a:latin typeface="Garamond"/>
                <a:cs typeface="Garamond"/>
              </a:defRPr>
            </a:lvl1pPr>
            <a:extLst/>
          </a:lstStyle>
          <a:p>
            <a:fld id="{256D3EEF-DE4E-429D-8EC4-DDC531AFF5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200">
                <a:solidFill>
                  <a:sysClr val="windowText" lastClr="000000"/>
                </a:solidFill>
                <a:latin typeface="Garamond"/>
                <a:cs typeface="Garamond"/>
              </a:defRPr>
            </a:lvl1pPr>
            <a:extLst/>
          </a:lstStyle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381000" y="6293000"/>
            <a:ext cx="2044700" cy="488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80" r:id="rId2"/>
    <p:sldLayoutId id="2147483883" r:id="rId3"/>
    <p:sldLayoutId id="2147483881" r:id="rId4"/>
    <p:sldLayoutId id="2147483882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  <p:sldLayoutId id="2147483879" r:id="rId13"/>
    <p:sldLayoutId id="2147483891" r:id="rId14"/>
    <p:sldLayoutId id="2147483892" r:id="rId15"/>
    <p:sldLayoutId id="2147483893" r:id="rId16"/>
    <p:sldLayoutId id="2147483894" r:id="rId17"/>
    <p:sldLayoutId id="2147483895" r:id="rId18"/>
    <p:sldLayoutId id="2147483897" r:id="rId19"/>
    <p:sldLayoutId id="2147483899" r:id="rId20"/>
    <p:sldLayoutId id="2147483900" r:id="rId21"/>
    <p:sldLayoutId id="2147483902" r:id="rId22"/>
    <p:sldLayoutId id="2147483903" r:id="rId23"/>
    <p:sldLayoutId id="2147483904" r:id="rId2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atthew.Brown@harcourtbrown.com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8382000" cy="533400"/>
          </a:xfrm>
        </p:spPr>
        <p:txBody>
          <a:bodyPr/>
          <a:lstStyle/>
          <a:p>
            <a:r>
              <a:rPr lang="en-US" dirty="0" err="1" smtClean="0"/>
              <a:t>PowerSaver</a:t>
            </a:r>
            <a:r>
              <a:rPr lang="en-US" dirty="0" smtClean="0"/>
              <a:t>:  A New Old EE Loan Program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03917" y="4995333"/>
            <a:ext cx="1960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Matthew H. Brown</a:t>
            </a:r>
          </a:p>
          <a:p>
            <a:r>
              <a:rPr lang="en-US" dirty="0" smtClean="0"/>
              <a:t>Principal</a:t>
            </a:r>
          </a:p>
          <a:p>
            <a:r>
              <a:rPr lang="en-US" dirty="0" smtClean="0"/>
              <a:t>July 22,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99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PowerSaver</a:t>
            </a:r>
            <a:r>
              <a:rPr lang="en-US" dirty="0" smtClean="0"/>
              <a:t>:  A Reminder of What It is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2</a:t>
            </a:fld>
            <a:endParaRPr kumimoji="0"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8667" y="899583"/>
            <a:ext cx="6744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</a:rPr>
              <a:t>PowerSaver</a:t>
            </a:r>
            <a:r>
              <a:rPr lang="en-US" dirty="0" smtClean="0">
                <a:solidFill>
                  <a:srgbClr val="3366FF"/>
                </a:solidFill>
              </a:rPr>
              <a:t> is a brand name for three kinds of loans for homeowners.  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0167" y="1397000"/>
            <a:ext cx="3262432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An Unsecured Loan 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A 2</a:t>
            </a:r>
            <a:r>
              <a:rPr lang="en-US" baseline="30000" dirty="0" smtClean="0"/>
              <a:t>nd</a:t>
            </a:r>
            <a:r>
              <a:rPr lang="en-US" dirty="0" smtClean="0"/>
              <a:t> Mortgage Secured Loan</a:t>
            </a:r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 startAt="3"/>
            </a:pPr>
            <a:r>
              <a:rPr lang="en-US" dirty="0" smtClean="0"/>
              <a:t>A 1</a:t>
            </a:r>
            <a:r>
              <a:rPr lang="en-US" baseline="30000" dirty="0" smtClean="0"/>
              <a:t>st</a:t>
            </a:r>
            <a:r>
              <a:rPr lang="en-US" dirty="0" smtClean="0"/>
              <a:t> Mortgage Secured Loan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86118" y="1521023"/>
            <a:ext cx="28850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High-single-digit rates, fast approvals</a:t>
            </a:r>
            <a:endParaRPr lang="en-US" sz="1400" dirty="0"/>
          </a:p>
        </p:txBody>
      </p:sp>
      <p:sp>
        <p:nvSpPr>
          <p:cNvPr id="9" name="Down Arrow 8"/>
          <p:cNvSpPr/>
          <p:nvPr/>
        </p:nvSpPr>
        <p:spPr>
          <a:xfrm rot="5400000">
            <a:off x="4654296" y="1149096"/>
            <a:ext cx="381000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 rot="5400000">
            <a:off x="4642104" y="1682496"/>
            <a:ext cx="381000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 rot="5400000">
            <a:off x="4642104" y="2444496"/>
            <a:ext cx="381000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67631" y="2057400"/>
            <a:ext cx="3700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Mid-single-digit rates, to $25k, 2-3 week approvals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1" y="2614136"/>
            <a:ext cx="3276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Low-single-digit rates, at least $3,500 in energy improvements, very high loan limits, 2</a:t>
            </a:r>
            <a:r>
              <a:rPr lang="en-US" sz="1400" dirty="0"/>
              <a:t>-</a:t>
            </a:r>
            <a:r>
              <a:rPr lang="en-US" sz="1400" dirty="0" smtClean="0"/>
              <a:t>3 week approvals</a:t>
            </a:r>
            <a:endParaRPr lang="en-US" sz="1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304800" y="3440668"/>
            <a:ext cx="8610600" cy="2350532"/>
            <a:chOff x="304800" y="3440668"/>
            <a:chExt cx="8610600" cy="2350532"/>
          </a:xfrm>
        </p:grpSpPr>
        <p:sp>
          <p:nvSpPr>
            <p:cNvPr id="14" name="TextBox 13"/>
            <p:cNvSpPr txBox="1"/>
            <p:nvPr/>
          </p:nvSpPr>
          <p:spPr>
            <a:xfrm>
              <a:off x="304800" y="3440668"/>
              <a:ext cx="35317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3366FF"/>
                  </a:solidFill>
                </a:rPr>
                <a:t>What is Unique About </a:t>
              </a:r>
              <a:r>
                <a:rPr lang="en-US" dirty="0" err="1" smtClean="0">
                  <a:solidFill>
                    <a:srgbClr val="3366FF"/>
                  </a:solidFill>
                </a:rPr>
                <a:t>PowerSaver</a:t>
              </a:r>
              <a:r>
                <a:rPr lang="en-US" dirty="0" smtClean="0">
                  <a:solidFill>
                    <a:srgbClr val="3366FF"/>
                  </a:solidFill>
                </a:rPr>
                <a:t>?  </a:t>
              </a:r>
              <a:endParaRPr lang="en-US" dirty="0">
                <a:solidFill>
                  <a:srgbClr val="3366FF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90600" y="3759875"/>
              <a:ext cx="792480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en-US" dirty="0" smtClean="0"/>
                <a:t>It’s the only loan program that covers three different loan types in a single product. (Unsecured plus 2 kinds of secured loans).  </a:t>
              </a:r>
            </a:p>
            <a:p>
              <a:endParaRPr lang="en-US" dirty="0" smtClean="0"/>
            </a:p>
            <a:p>
              <a:pPr marL="342900" indent="-342900">
                <a:buAutoNum type="arabicPeriod"/>
              </a:pPr>
              <a:r>
                <a:rPr lang="en-US" dirty="0" smtClean="0"/>
                <a:t>It comes with federal loan insurance (no need for states or other sponsors to provide separate credit enhancements).</a:t>
              </a:r>
            </a:p>
            <a:p>
              <a:r>
                <a:rPr lang="en-US" dirty="0" smtClean="0"/>
                <a:t> </a:t>
              </a:r>
            </a:p>
            <a:p>
              <a:pPr marL="342900" indent="-342900">
                <a:buFont typeface="+mj-lt"/>
                <a:buAutoNum type="arabicPeriod" startAt="3"/>
              </a:pPr>
              <a:r>
                <a:rPr lang="en-US" dirty="0" smtClean="0"/>
                <a:t>It comes with its own capital sources.  (no need to provide capital).  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7125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PowerSaver</a:t>
            </a:r>
            <a:r>
              <a:rPr lang="en-US" dirty="0" smtClean="0"/>
              <a:t>:  It’s Easy, It’s All-Encompassing…But…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3</a:t>
            </a:fld>
            <a:endParaRPr kumimoji="0"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8667" y="899582"/>
            <a:ext cx="7967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PowerSaver</a:t>
            </a:r>
            <a:r>
              <a:rPr lang="en-US" dirty="0" smtClean="0"/>
              <a:t> had a rough start and got a reputation as a good idea, but slow, clunky, and probably not worth the time. </a:t>
            </a:r>
          </a:p>
          <a:p>
            <a:endParaRPr lang="en-US" dirty="0"/>
          </a:p>
          <a:p>
            <a:r>
              <a:rPr lang="en-US" dirty="0" smtClean="0"/>
              <a:t>Why?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145268"/>
            <a:ext cx="7047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--  It used to be slow and clunky and might not have been worth the time.    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914400" y="2743200"/>
            <a:ext cx="7924800" cy="2031325"/>
            <a:chOff x="914400" y="2743200"/>
            <a:chExt cx="7924800" cy="2031325"/>
          </a:xfrm>
        </p:grpSpPr>
        <p:sp>
          <p:nvSpPr>
            <p:cNvPr id="7" name="TextBox 6"/>
            <p:cNvSpPr txBox="1"/>
            <p:nvPr/>
          </p:nvSpPr>
          <p:spPr>
            <a:xfrm>
              <a:off x="914400" y="2743200"/>
              <a:ext cx="342900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The early versions of </a:t>
              </a:r>
              <a:r>
                <a:rPr lang="en-US" dirty="0" err="1" smtClean="0"/>
                <a:t>PowerSaver</a:t>
              </a:r>
              <a:r>
                <a:rPr lang="en-US" dirty="0" smtClean="0"/>
                <a:t> relied primarily on </a:t>
              </a:r>
              <a:r>
                <a:rPr lang="en-US" dirty="0" err="1" smtClean="0"/>
                <a:t>PowerSaver</a:t>
              </a:r>
              <a:r>
                <a:rPr lang="en-US" dirty="0" smtClean="0"/>
                <a:t> 2</a:t>
              </a:r>
              <a:r>
                <a:rPr lang="en-US" baseline="30000" dirty="0" smtClean="0"/>
                <a:t>nd</a:t>
              </a:r>
              <a:r>
                <a:rPr lang="en-US" dirty="0" smtClean="0"/>
                <a:t> lien secured mortgages.  This implied:</a:t>
              </a:r>
            </a:p>
            <a:p>
              <a:pPr marL="342900" indent="-342900">
                <a:buFont typeface="+mj-lt"/>
                <a:buAutoNum type="alphaLcPeriod"/>
              </a:pPr>
              <a:r>
                <a:rPr lang="en-US" dirty="0" smtClean="0"/>
                <a:t>2-3 week origination times </a:t>
              </a:r>
            </a:p>
            <a:p>
              <a:pPr marL="342900" indent="-342900">
                <a:buFont typeface="+mj-lt"/>
                <a:buAutoNum type="alphaLcPeriod"/>
              </a:pPr>
              <a:r>
                <a:rPr lang="en-US" dirty="0" smtClean="0"/>
                <a:t>Mid-high single digit rates </a:t>
              </a:r>
            </a:p>
            <a:p>
              <a:pPr marL="342900" indent="-342900">
                <a:buFont typeface="+mj-lt"/>
                <a:buAutoNum type="alphaLcPeriod"/>
              </a:pPr>
              <a:r>
                <a:rPr lang="en-US" dirty="0" smtClean="0"/>
                <a:t>Just one, national investor 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410200" y="3219271"/>
              <a:ext cx="3429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Yet almost any unsecured loan program could match those interest rates, with lightning-speed origination times.  </a:t>
              </a:r>
              <a:endParaRPr lang="en-US" dirty="0"/>
            </a:p>
          </p:txBody>
        </p:sp>
        <p:sp>
          <p:nvSpPr>
            <p:cNvPr id="9" name="Down Arrow 8"/>
            <p:cNvSpPr/>
            <p:nvPr/>
          </p:nvSpPr>
          <p:spPr>
            <a:xfrm rot="5400000">
              <a:off x="4718304" y="3206496"/>
              <a:ext cx="381000" cy="978408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614083" y="5048250"/>
            <a:ext cx="6224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Important Note:  You’ll hear today about one state-based Power</a:t>
            </a:r>
          </a:p>
          <a:p>
            <a:r>
              <a:rPr lang="en-US" dirty="0" smtClean="0"/>
              <a:t>Saver program that DOES work well.  But with a unique investor.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4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PowerSaver</a:t>
            </a:r>
            <a:r>
              <a:rPr lang="en-US" dirty="0" smtClean="0"/>
              <a:t>:  It’s Easy, It’s All-Encompassing…But…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4</a:t>
            </a:fld>
            <a:endParaRPr kumimoji="0"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8667" y="899582"/>
            <a:ext cx="79671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PowerSaver</a:t>
            </a:r>
            <a:r>
              <a:rPr lang="en-US" dirty="0" smtClean="0"/>
              <a:t> also had very few investors, leading to a limited choice and limited flexibility.  </a:t>
            </a:r>
          </a:p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4191000" y="1828800"/>
            <a:ext cx="4800600" cy="381000"/>
            <a:chOff x="4191000" y="1828800"/>
            <a:chExt cx="4800600" cy="381000"/>
          </a:xfrm>
        </p:grpSpPr>
        <p:sp>
          <p:nvSpPr>
            <p:cNvPr id="12" name="Down Arrow 11"/>
            <p:cNvSpPr/>
            <p:nvPr/>
          </p:nvSpPr>
          <p:spPr>
            <a:xfrm rot="5400000">
              <a:off x="4489704" y="1530096"/>
              <a:ext cx="381000" cy="978408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1828800"/>
              <a:ext cx="3733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3366FF"/>
                  </a:solidFill>
                </a:rPr>
                <a:t>No investors = No unsecured loan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91000" y="2438400"/>
            <a:ext cx="4800600" cy="1077218"/>
            <a:chOff x="4191000" y="2438400"/>
            <a:chExt cx="4800600" cy="1077218"/>
          </a:xfrm>
        </p:grpSpPr>
        <p:sp>
          <p:nvSpPr>
            <p:cNvPr id="13" name="Down Arrow 12"/>
            <p:cNvSpPr/>
            <p:nvPr/>
          </p:nvSpPr>
          <p:spPr>
            <a:xfrm rot="5400000">
              <a:off x="4489704" y="2520696"/>
              <a:ext cx="381000" cy="978408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438400"/>
              <a:ext cx="37338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3366FF"/>
                  </a:solidFill>
                </a:rPr>
                <a:t>Fannie offered unlimited capital, and government credibility.  But Fannie’s requirements as to what loans it would buy were stringent.  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191000" y="3657600"/>
            <a:ext cx="4800600" cy="1077218"/>
            <a:chOff x="4191000" y="3657600"/>
            <a:chExt cx="4800600" cy="1077218"/>
          </a:xfrm>
        </p:grpSpPr>
        <p:sp>
          <p:nvSpPr>
            <p:cNvPr id="14" name="Down Arrow 13"/>
            <p:cNvSpPr/>
            <p:nvPr/>
          </p:nvSpPr>
          <p:spPr>
            <a:xfrm rot="5400000">
              <a:off x="4489704" y="3511296"/>
              <a:ext cx="381000" cy="978408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57800" y="3657600"/>
              <a:ext cx="37338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3366FF"/>
                  </a:solidFill>
                </a:rPr>
                <a:t>Lack of 1</a:t>
              </a:r>
              <a:r>
                <a:rPr lang="en-US" sz="1600" baseline="30000" dirty="0" smtClean="0">
                  <a:solidFill>
                    <a:srgbClr val="3366FF"/>
                  </a:solidFill>
                </a:rPr>
                <a:t>st</a:t>
              </a:r>
              <a:r>
                <a:rPr lang="en-US" sz="1600" dirty="0" smtClean="0">
                  <a:solidFill>
                    <a:srgbClr val="3366FF"/>
                  </a:solidFill>
                </a:rPr>
                <a:t> mortgage product kept loan caps low ($25,000 for the 2</a:t>
              </a:r>
              <a:r>
                <a:rPr lang="en-US" sz="1600" baseline="30000" dirty="0" smtClean="0">
                  <a:solidFill>
                    <a:srgbClr val="3366FF"/>
                  </a:solidFill>
                </a:rPr>
                <a:t>nd</a:t>
              </a:r>
              <a:r>
                <a:rPr lang="en-US" sz="1600" dirty="0" smtClean="0">
                  <a:solidFill>
                    <a:srgbClr val="3366FF"/>
                  </a:solidFill>
                </a:rPr>
                <a:t>) and prevented borrowers from accessing the low rates &amp; long terms of a 1</a:t>
              </a:r>
              <a:r>
                <a:rPr lang="en-US" sz="1600" baseline="30000" dirty="0" smtClean="0">
                  <a:solidFill>
                    <a:srgbClr val="3366FF"/>
                  </a:solidFill>
                </a:rPr>
                <a:t>st</a:t>
              </a:r>
              <a:r>
                <a:rPr lang="en-US" sz="1600" dirty="0" smtClean="0">
                  <a:solidFill>
                    <a:srgbClr val="3366FF"/>
                  </a:solidFill>
                </a:rPr>
                <a:t> mortgage.  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191000" y="4942582"/>
            <a:ext cx="4800600" cy="1077218"/>
            <a:chOff x="4191000" y="3657600"/>
            <a:chExt cx="4800600" cy="1077218"/>
          </a:xfrm>
        </p:grpSpPr>
        <p:sp>
          <p:nvSpPr>
            <p:cNvPr id="21" name="Down Arrow 20"/>
            <p:cNvSpPr/>
            <p:nvPr/>
          </p:nvSpPr>
          <p:spPr>
            <a:xfrm rot="5400000">
              <a:off x="4489704" y="3511296"/>
              <a:ext cx="381000" cy="978408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257800" y="3657600"/>
              <a:ext cx="37338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3366FF"/>
                  </a:solidFill>
                </a:rPr>
                <a:t>Spotty availability meant any kind of national or regional coverage was impossible, and states frequently couldn’t count on it being available for them. 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04800" y="1752600"/>
            <a:ext cx="411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At the start, </a:t>
            </a:r>
            <a:r>
              <a:rPr lang="en-US" dirty="0" err="1" smtClean="0"/>
              <a:t>PowerSaver</a:t>
            </a:r>
            <a:r>
              <a:rPr lang="en-US" dirty="0" smtClean="0"/>
              <a:t> had no unsecured loan investors.  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At the start, </a:t>
            </a:r>
            <a:r>
              <a:rPr lang="en-US" dirty="0" err="1" smtClean="0"/>
              <a:t>PowerSaver’s</a:t>
            </a:r>
            <a:r>
              <a:rPr lang="en-US" dirty="0" smtClean="0"/>
              <a:t> only national 2</a:t>
            </a:r>
            <a:r>
              <a:rPr lang="en-US" baseline="30000" dirty="0" smtClean="0"/>
              <a:t>nd</a:t>
            </a:r>
            <a:r>
              <a:rPr lang="en-US" dirty="0" smtClean="0"/>
              <a:t> Mortgage investor was Fannie Mae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At the start, </a:t>
            </a:r>
            <a:r>
              <a:rPr lang="en-US" dirty="0" err="1" smtClean="0"/>
              <a:t>PowerSaver</a:t>
            </a:r>
            <a:r>
              <a:rPr lang="en-US" dirty="0" smtClean="0"/>
              <a:t> had no 1</a:t>
            </a:r>
            <a:r>
              <a:rPr lang="en-US" baseline="30000" dirty="0" smtClean="0"/>
              <a:t>st</a:t>
            </a:r>
            <a:r>
              <a:rPr lang="en-US" dirty="0" smtClean="0"/>
              <a:t> mortgage offering, and therefore no investor.</a:t>
            </a:r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At the start, </a:t>
            </a:r>
            <a:r>
              <a:rPr lang="en-US" dirty="0" err="1" smtClean="0"/>
              <a:t>PowerSaver</a:t>
            </a:r>
            <a:r>
              <a:rPr lang="en-US" dirty="0" smtClean="0"/>
              <a:t> was available in just a few states.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56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PowerSaver</a:t>
            </a:r>
            <a:r>
              <a:rPr lang="en-US" dirty="0" smtClean="0"/>
              <a:t>:  What’s Different Now?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5</a:t>
            </a:fld>
            <a:endParaRPr kumimoji="0"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8667" y="899582"/>
            <a:ext cx="7967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Today’s </a:t>
            </a:r>
            <a:r>
              <a:rPr lang="en-US" dirty="0" err="1" smtClean="0"/>
              <a:t>PowerSaver</a:t>
            </a:r>
            <a:r>
              <a:rPr lang="en-US" dirty="0" smtClean="0"/>
              <a:t> is very different from </a:t>
            </a:r>
            <a:r>
              <a:rPr lang="en-US" dirty="0" err="1" smtClean="0"/>
              <a:t>PowerSaver</a:t>
            </a:r>
            <a:r>
              <a:rPr lang="en-US" dirty="0" smtClean="0"/>
              <a:t> of even 6 months ago.  </a:t>
            </a:r>
          </a:p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4191000" y="1828800"/>
            <a:ext cx="4800600" cy="584776"/>
            <a:chOff x="4191000" y="1828800"/>
            <a:chExt cx="4800600" cy="584776"/>
          </a:xfrm>
        </p:grpSpPr>
        <p:sp>
          <p:nvSpPr>
            <p:cNvPr id="12" name="Down Arrow 11"/>
            <p:cNvSpPr/>
            <p:nvPr/>
          </p:nvSpPr>
          <p:spPr>
            <a:xfrm rot="5400000">
              <a:off x="4489704" y="1530096"/>
              <a:ext cx="381000" cy="978408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1828800"/>
              <a:ext cx="3733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3366FF"/>
                  </a:solidFill>
                </a:rPr>
                <a:t>Now it has multiple tens of millions of committed dollar for unsecured lending.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91000" y="2438400"/>
            <a:ext cx="4800600" cy="1077218"/>
            <a:chOff x="4191000" y="2438400"/>
            <a:chExt cx="4800600" cy="1077218"/>
          </a:xfrm>
        </p:grpSpPr>
        <p:sp>
          <p:nvSpPr>
            <p:cNvPr id="13" name="Down Arrow 12"/>
            <p:cNvSpPr/>
            <p:nvPr/>
          </p:nvSpPr>
          <p:spPr>
            <a:xfrm rot="5400000">
              <a:off x="4489704" y="2520696"/>
              <a:ext cx="381000" cy="978408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438400"/>
              <a:ext cx="37338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3366FF"/>
                  </a:solidFill>
                </a:rPr>
                <a:t>Although Fannie is still the main purchaser, new investors have made commitments ($40 million from California banks but w/o Fannie’s stringent terms).  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191000" y="3657600"/>
            <a:ext cx="4800600" cy="584776"/>
            <a:chOff x="4191000" y="3657600"/>
            <a:chExt cx="4800600" cy="584776"/>
          </a:xfrm>
        </p:grpSpPr>
        <p:sp>
          <p:nvSpPr>
            <p:cNvPr id="14" name="Down Arrow 13"/>
            <p:cNvSpPr/>
            <p:nvPr/>
          </p:nvSpPr>
          <p:spPr>
            <a:xfrm rot="5400000">
              <a:off x="4489704" y="3511296"/>
              <a:ext cx="381000" cy="978408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57800" y="3657600"/>
              <a:ext cx="3733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3366FF"/>
                  </a:solidFill>
                </a:rPr>
                <a:t>GNMA and other 1</a:t>
              </a:r>
              <a:r>
                <a:rPr lang="en-US" sz="1600" baseline="30000" dirty="0" smtClean="0">
                  <a:solidFill>
                    <a:srgbClr val="3366FF"/>
                  </a:solidFill>
                </a:rPr>
                <a:t>st</a:t>
              </a:r>
              <a:r>
                <a:rPr lang="en-US" sz="1600" dirty="0" smtClean="0">
                  <a:solidFill>
                    <a:srgbClr val="3366FF"/>
                  </a:solidFill>
                </a:rPr>
                <a:t> mortgage investors will buy the 203K loan.  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191000" y="4942582"/>
            <a:ext cx="4800600" cy="584776"/>
            <a:chOff x="4191000" y="3657600"/>
            <a:chExt cx="4800600" cy="584776"/>
          </a:xfrm>
        </p:grpSpPr>
        <p:sp>
          <p:nvSpPr>
            <p:cNvPr id="22" name="Down Arrow 21"/>
            <p:cNvSpPr/>
            <p:nvPr/>
          </p:nvSpPr>
          <p:spPr>
            <a:xfrm rot="5400000">
              <a:off x="4489704" y="3511296"/>
              <a:ext cx="381000" cy="978408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57800" y="3657600"/>
              <a:ext cx="3733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>
                  <a:solidFill>
                    <a:srgbClr val="3366FF"/>
                  </a:solidFill>
                </a:rPr>
                <a:t>PowerSaver</a:t>
              </a:r>
              <a:r>
                <a:rPr lang="en-US" sz="1600" dirty="0" smtClean="0">
                  <a:solidFill>
                    <a:srgbClr val="3366FF"/>
                  </a:solidFill>
                </a:rPr>
                <a:t> is available now in 40-45 states.  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04800" y="1752600"/>
            <a:ext cx="411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At the start, </a:t>
            </a:r>
            <a:r>
              <a:rPr lang="en-US" dirty="0" err="1" smtClean="0"/>
              <a:t>PowerSaver</a:t>
            </a:r>
            <a:r>
              <a:rPr lang="en-US" dirty="0" smtClean="0"/>
              <a:t> had no unsecured loan investors.  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At the start, </a:t>
            </a:r>
            <a:r>
              <a:rPr lang="en-US" dirty="0" err="1" smtClean="0"/>
              <a:t>PowerSaver’s</a:t>
            </a:r>
            <a:r>
              <a:rPr lang="en-US" dirty="0" smtClean="0"/>
              <a:t> only national 2</a:t>
            </a:r>
            <a:r>
              <a:rPr lang="en-US" baseline="30000" dirty="0" smtClean="0"/>
              <a:t>nd</a:t>
            </a:r>
            <a:r>
              <a:rPr lang="en-US" dirty="0" smtClean="0"/>
              <a:t> Mortgage investor was Fannie Mae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At the start, </a:t>
            </a:r>
            <a:r>
              <a:rPr lang="en-US" dirty="0" err="1" smtClean="0"/>
              <a:t>PowerSaver</a:t>
            </a:r>
            <a:r>
              <a:rPr lang="en-US" dirty="0" smtClean="0"/>
              <a:t> had no 1</a:t>
            </a:r>
            <a:r>
              <a:rPr lang="en-US" baseline="30000" dirty="0" smtClean="0"/>
              <a:t>st</a:t>
            </a:r>
            <a:r>
              <a:rPr lang="en-US" dirty="0" smtClean="0"/>
              <a:t> mortgage offering, and therefore no investor.</a:t>
            </a:r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At the start, </a:t>
            </a:r>
            <a:r>
              <a:rPr lang="en-US" dirty="0" err="1" smtClean="0"/>
              <a:t>PowerSaver</a:t>
            </a:r>
            <a:r>
              <a:rPr lang="en-US" dirty="0" smtClean="0"/>
              <a:t> was available in just a few states.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87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PowerSaver</a:t>
            </a:r>
            <a:r>
              <a:rPr lang="en-US" dirty="0" smtClean="0"/>
              <a:t>:  What’s Different Now?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6</a:t>
            </a:fld>
            <a:endParaRPr kumimoji="0"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8667" y="899582"/>
            <a:ext cx="7967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Today’s </a:t>
            </a:r>
            <a:r>
              <a:rPr lang="en-US" dirty="0" err="1" smtClean="0"/>
              <a:t>PowerSaver</a:t>
            </a:r>
            <a:r>
              <a:rPr lang="en-US" dirty="0" smtClean="0"/>
              <a:t> is very different from </a:t>
            </a:r>
            <a:r>
              <a:rPr lang="en-US" dirty="0" err="1" smtClean="0"/>
              <a:t>PowerSaver</a:t>
            </a:r>
            <a:r>
              <a:rPr lang="en-US" dirty="0" smtClean="0"/>
              <a:t> of even 6 months ago.  </a:t>
            </a:r>
          </a:p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4191000" y="3581400"/>
            <a:ext cx="4800600" cy="584776"/>
            <a:chOff x="4191000" y="1828800"/>
            <a:chExt cx="4800600" cy="584776"/>
          </a:xfrm>
        </p:grpSpPr>
        <p:sp>
          <p:nvSpPr>
            <p:cNvPr id="12" name="Down Arrow 11"/>
            <p:cNvSpPr/>
            <p:nvPr/>
          </p:nvSpPr>
          <p:spPr>
            <a:xfrm rot="5400000">
              <a:off x="4489704" y="1530096"/>
              <a:ext cx="381000" cy="978408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1828800"/>
              <a:ext cx="3733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3366FF"/>
                  </a:solidFill>
                </a:rPr>
                <a:t>Failure to meet these commitments will be highly problematic for these lenders.  </a:t>
              </a:r>
            </a:p>
          </p:txBody>
        </p:sp>
      </p:grpSp>
      <p:sp>
        <p:nvSpPr>
          <p:cNvPr id="13" name="Down Arrow 12"/>
          <p:cNvSpPr/>
          <p:nvPr/>
        </p:nvSpPr>
        <p:spPr>
          <a:xfrm rot="5400000">
            <a:off x="4489704" y="1530096"/>
            <a:ext cx="381000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1" y="1447800"/>
            <a:ext cx="4038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Unsecured lenders have figured out how to use </a:t>
            </a:r>
            <a:r>
              <a:rPr lang="en-US" dirty="0" err="1" smtClean="0"/>
              <a:t>PowerSaver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D2533C"/>
                </a:solidFill>
              </a:rPr>
              <a:t>enhance</a:t>
            </a:r>
            <a:r>
              <a:rPr lang="en-US" dirty="0" smtClean="0"/>
              <a:t> their </a:t>
            </a:r>
            <a:r>
              <a:rPr lang="en-US" dirty="0" smtClean="0">
                <a:solidFill>
                  <a:srgbClr val="D2533C"/>
                </a:solidFill>
              </a:rPr>
              <a:t>other</a:t>
            </a:r>
            <a:r>
              <a:rPr lang="en-US" dirty="0" smtClean="0"/>
              <a:t> unsecured loan products. 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257800" y="16764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</a:rPr>
              <a:t>AFC First &amp; Kilowatt Financial offer integrated </a:t>
            </a:r>
            <a:r>
              <a:rPr lang="en-US" sz="1600" dirty="0" err="1" smtClean="0">
                <a:solidFill>
                  <a:srgbClr val="3366FF"/>
                </a:solidFill>
              </a:rPr>
              <a:t>PowerSaver</a:t>
            </a:r>
            <a:r>
              <a:rPr lang="en-US" sz="1600" dirty="0" smtClean="0">
                <a:solidFill>
                  <a:srgbClr val="3366FF"/>
                </a:solidFill>
              </a:rPr>
              <a:t>/energy loan products.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1000" y="3267670"/>
            <a:ext cx="4038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Lenders are highly </a:t>
            </a:r>
            <a:r>
              <a:rPr lang="en-US" dirty="0" smtClean="0">
                <a:solidFill>
                  <a:schemeClr val="tx2"/>
                </a:solidFill>
              </a:rPr>
              <a:t>motivated</a:t>
            </a:r>
            <a:r>
              <a:rPr lang="en-US" dirty="0" smtClean="0"/>
              <a:t> because they’ve made commitments to investors to close &amp; fund </a:t>
            </a:r>
            <a:r>
              <a:rPr lang="en-US" dirty="0" err="1" smtClean="0"/>
              <a:t>PowerSaver</a:t>
            </a:r>
            <a:r>
              <a:rPr lang="en-US" dirty="0" smtClean="0"/>
              <a:t> loans.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6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PowerSaver</a:t>
            </a:r>
            <a:r>
              <a:rPr lang="en-US" dirty="0" smtClean="0"/>
              <a:t>:  What Commitment do Energy Offices Make?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7</a:t>
            </a:fld>
            <a:endParaRPr kumimoji="0"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8667" y="899582"/>
            <a:ext cx="40047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Energy Offices can use </a:t>
            </a:r>
            <a:r>
              <a:rPr lang="en-US" dirty="0" err="1" smtClean="0"/>
              <a:t>PowerSaver</a:t>
            </a:r>
            <a:r>
              <a:rPr lang="en-US" dirty="0" smtClean="0"/>
              <a:t> as a way to import energy efficiency &amp; solar lending to the state. </a:t>
            </a:r>
          </a:p>
          <a:p>
            <a:r>
              <a:rPr lang="en-US" dirty="0" smtClean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No outside credit enhancement money needed or wanted. </a:t>
            </a:r>
          </a:p>
          <a:p>
            <a:r>
              <a:rPr lang="en-US" dirty="0" smtClean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Loan capital not needed (nor usually is it wanted) 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Originators/servicers are able to move in to any state in which they are licensed.  </a:t>
            </a:r>
          </a:p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4191000" y="2209800"/>
            <a:ext cx="4800600" cy="584776"/>
            <a:chOff x="4191000" y="1828800"/>
            <a:chExt cx="4800600" cy="584776"/>
          </a:xfrm>
        </p:grpSpPr>
        <p:sp>
          <p:nvSpPr>
            <p:cNvPr id="12" name="Down Arrow 11"/>
            <p:cNvSpPr/>
            <p:nvPr/>
          </p:nvSpPr>
          <p:spPr>
            <a:xfrm rot="5400000">
              <a:off x="4489704" y="1530096"/>
              <a:ext cx="381000" cy="978408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7800" y="1828800"/>
              <a:ext cx="3733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3366FF"/>
                  </a:solidFill>
                </a:rPr>
                <a:t>Provided by HUD through federal loan insurance 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743200" y="4848761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</a:rPr>
              <a:t>And, lenders each have substantial amounts of grant money that they can spend on any activity that benefits the borrowers (closing costs, marketing, fees, energy audits, etc.)  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191000" y="2971800"/>
            <a:ext cx="4800600" cy="584776"/>
            <a:chOff x="4191000" y="1828800"/>
            <a:chExt cx="4800600" cy="584776"/>
          </a:xfrm>
        </p:grpSpPr>
        <p:sp>
          <p:nvSpPr>
            <p:cNvPr id="16" name="Down Arrow 15"/>
            <p:cNvSpPr/>
            <p:nvPr/>
          </p:nvSpPr>
          <p:spPr>
            <a:xfrm rot="5400000">
              <a:off x="4489704" y="1530096"/>
              <a:ext cx="381000" cy="978408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57800" y="1828800"/>
              <a:ext cx="3733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3366FF"/>
                  </a:solidFill>
                </a:rPr>
                <a:t>Lenders now have commitments of capital or “buckets” that they must fill with loans 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91000" y="3886200"/>
            <a:ext cx="4800600" cy="584776"/>
            <a:chOff x="4191000" y="1828800"/>
            <a:chExt cx="4800600" cy="584776"/>
          </a:xfrm>
        </p:grpSpPr>
        <p:sp>
          <p:nvSpPr>
            <p:cNvPr id="19" name="Down Arrow 18"/>
            <p:cNvSpPr/>
            <p:nvPr/>
          </p:nvSpPr>
          <p:spPr>
            <a:xfrm rot="5400000">
              <a:off x="4489704" y="1530096"/>
              <a:ext cx="381000" cy="978408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257800" y="1828800"/>
              <a:ext cx="3733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3366FF"/>
                  </a:solidFill>
                </a:rPr>
                <a:t>Secured and Unsecured </a:t>
              </a:r>
              <a:r>
                <a:rPr lang="en-US" sz="1600" dirty="0" err="1" smtClean="0">
                  <a:solidFill>
                    <a:srgbClr val="3366FF"/>
                  </a:solidFill>
                </a:rPr>
                <a:t>PowerSaver</a:t>
              </a:r>
              <a:r>
                <a:rPr lang="en-US" sz="1600" dirty="0" smtClean="0">
                  <a:solidFill>
                    <a:srgbClr val="3366FF"/>
                  </a:solidFill>
                </a:rPr>
                <a:t> loans are available in 40-45 states now.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196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PowerSaver</a:t>
            </a:r>
            <a:r>
              <a:rPr lang="en-US" dirty="0" smtClean="0"/>
              <a:t>:  What’s Next?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8</a:t>
            </a:fld>
            <a:endParaRPr kumimoji="0"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8667" y="899582"/>
            <a:ext cx="80433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HUD, working with DOE and NREL, has hired HB</a:t>
            </a:r>
            <a:r>
              <a:rPr lang="en-US" smtClean="0"/>
              <a:t>&amp;C, </a:t>
            </a:r>
            <a:r>
              <a:rPr lang="en-US" dirty="0" smtClean="0"/>
              <a:t>working with SRA International, to increase </a:t>
            </a:r>
            <a:r>
              <a:rPr lang="en-US" dirty="0" err="1" smtClean="0"/>
              <a:t>PowerSaver</a:t>
            </a:r>
            <a:r>
              <a:rPr lang="en-US" dirty="0" smtClean="0"/>
              <a:t> loan volume.  We are:  </a:t>
            </a:r>
          </a:p>
          <a:p>
            <a:r>
              <a:rPr lang="en-US" dirty="0" smtClean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Working with states, national and regional associations, utilities, non-profits, industry and others to make </a:t>
            </a:r>
            <a:r>
              <a:rPr lang="en-US" dirty="0" err="1" smtClean="0"/>
              <a:t>PowerSaver</a:t>
            </a:r>
            <a:r>
              <a:rPr lang="en-US" dirty="0" smtClean="0"/>
              <a:t> more widely available and to drive loan volume.  </a:t>
            </a:r>
          </a:p>
          <a:p>
            <a:r>
              <a:rPr lang="en-US" dirty="0" smtClean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Looking to leverage other successful brands and efforts such as Home Performance with Energy Star.  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Actively working to find ways to get </a:t>
            </a:r>
            <a:r>
              <a:rPr lang="en-US" dirty="0" err="1" smtClean="0"/>
              <a:t>PowerSaver</a:t>
            </a:r>
            <a:r>
              <a:rPr lang="en-US" dirty="0" smtClean="0"/>
              <a:t> in to as many states as possible.  </a:t>
            </a:r>
          </a:p>
          <a:p>
            <a:endParaRPr lang="en-US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1752600" y="4419600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contact me with questions:  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Matthew.Brown@harcourtbrown.com</a:t>
            </a:r>
            <a:endParaRPr lang="en-US" dirty="0" smtClean="0"/>
          </a:p>
          <a:p>
            <a:r>
              <a:rPr lang="en-US" dirty="0" smtClean="0"/>
              <a:t>720 246 8847</a:t>
            </a:r>
          </a:p>
        </p:txBody>
      </p:sp>
    </p:spTree>
    <p:extLst>
      <p:ext uri="{BB962C8B-B14F-4D97-AF65-F5344CB8AC3E}">
        <p14:creationId xmlns:p14="http://schemas.microsoft.com/office/powerpoint/2010/main" val="346771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B&amp;C Master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4C87CFE-642B-4AB0-BDFB-C5D4996E96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0</TotalTime>
  <Words>890</Words>
  <Application>Microsoft Office PowerPoint</Application>
  <PresentationFormat>On-screen Show (4:3)</PresentationFormat>
  <Paragraphs>99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HB&amp;C Master</vt:lpstr>
      <vt:lpstr>PowerSaver:  A New Old EE Loan Program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2014-07-22T13:26:09Z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TC101769289990</vt:lpwstr>
  </property>
</Properties>
</file>