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6" r:id="rId6"/>
    <p:sldId id="270" r:id="rId7"/>
    <p:sldId id="260" r:id="rId8"/>
    <p:sldId id="262" r:id="rId9"/>
    <p:sldId id="263" r:id="rId10"/>
    <p:sldId id="272" r:id="rId11"/>
    <p:sldId id="264" r:id="rId12"/>
    <p:sldId id="265" r:id="rId13"/>
    <p:sldId id="271" r:id="rId14"/>
    <p:sldId id="267" r:id="rId15"/>
    <p:sldId id="268" r:id="rId16"/>
  </p:sldIdLst>
  <p:sldSz cx="9144000" cy="6858000" type="screen4x3"/>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411" y="4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120"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3C10B079-C1BC-43D7-835E-38BEC663E6CF}" type="datetimeFigureOut">
              <a:rPr lang="en-US" smtClean="0"/>
              <a:t>6/19/2017</a:t>
            </a:fld>
            <a:endParaRPr lang="en-US" dirty="0"/>
          </a:p>
        </p:txBody>
      </p:sp>
      <p:sp>
        <p:nvSpPr>
          <p:cNvPr id="4" name="Slide Image Placeholder 3"/>
          <p:cNvSpPr>
            <a:spLocks noGrp="1" noRot="1" noChangeAspect="1"/>
          </p:cNvSpPr>
          <p:nvPr>
            <p:ph type="sldImg" idx="2"/>
          </p:nvPr>
        </p:nvSpPr>
        <p:spPr>
          <a:xfrm>
            <a:off x="1392238" y="1152525"/>
            <a:ext cx="4149725" cy="3111500"/>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4B07D34D-AFC0-4EF9-9D1A-BB14960CEC38}" type="slidenum">
              <a:rPr lang="en-US" smtClean="0"/>
              <a:t>‹#›</a:t>
            </a:fld>
            <a:endParaRPr lang="en-US" dirty="0"/>
          </a:p>
        </p:txBody>
      </p:sp>
    </p:spTree>
    <p:extLst>
      <p:ext uri="{BB962C8B-B14F-4D97-AF65-F5344CB8AC3E}">
        <p14:creationId xmlns:p14="http://schemas.microsoft.com/office/powerpoint/2010/main" val="119729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7D34D-AFC0-4EF9-9D1A-BB14960CEC38}" type="slidenum">
              <a:rPr lang="en-US" smtClean="0"/>
              <a:t>1</a:t>
            </a:fld>
            <a:endParaRPr lang="en-US" dirty="0"/>
          </a:p>
        </p:txBody>
      </p:sp>
    </p:spTree>
    <p:extLst>
      <p:ext uri="{BB962C8B-B14F-4D97-AF65-F5344CB8AC3E}">
        <p14:creationId xmlns:p14="http://schemas.microsoft.com/office/powerpoint/2010/main" val="279225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FHA Single Family Forward Mortgages—Percentage of Minority Borrowers</a:t>
            </a:r>
          </a:p>
          <a:p>
            <a:endParaRPr lang="en-US" sz="1400" b="1" dirty="0"/>
          </a:p>
          <a:p>
            <a:pPr marL="288465" indent="-288465">
              <a:buFont typeface="Arial" panose="020B0604020202020204" pitchFamily="34" charset="0"/>
              <a:buChar char="•"/>
            </a:pPr>
            <a:r>
              <a:rPr lang="en-US" sz="1400" b="1" dirty="0"/>
              <a:t>2012 — 27.3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2013 — 28.3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2014 — 32.3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2015 — 32.5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2016 — 32.6 percent</a:t>
            </a:r>
          </a:p>
          <a:p>
            <a:endParaRPr lang="en-US" sz="1400" b="1" dirty="0"/>
          </a:p>
        </p:txBody>
      </p:sp>
      <p:sp>
        <p:nvSpPr>
          <p:cNvPr id="4" name="Slide Number Placeholder 3"/>
          <p:cNvSpPr>
            <a:spLocks noGrp="1"/>
          </p:cNvSpPr>
          <p:nvPr>
            <p:ph type="sldNum" sz="quarter" idx="10"/>
          </p:nvPr>
        </p:nvSpPr>
        <p:spPr/>
        <p:txBody>
          <a:bodyPr/>
          <a:lstStyle/>
          <a:p>
            <a:pPr>
              <a:defRPr/>
            </a:pPr>
            <a:fld id="{D0ABB266-0ADA-46FA-9332-528952A14121}" type="slidenum">
              <a:rPr lang="en-US" smtClean="0"/>
              <a:pPr>
                <a:defRPr/>
              </a:pPr>
              <a:t>10</a:t>
            </a:fld>
            <a:endParaRPr lang="en-US" dirty="0"/>
          </a:p>
        </p:txBody>
      </p:sp>
    </p:spTree>
    <p:extLst>
      <p:ext uri="{BB962C8B-B14F-4D97-AF65-F5344CB8AC3E}">
        <p14:creationId xmlns:p14="http://schemas.microsoft.com/office/powerpoint/2010/main" val="2657457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FHA Single Family Forward Mortgages—Percentage of Minority Borrowers</a:t>
            </a:r>
          </a:p>
          <a:p>
            <a:endParaRPr lang="en-US" sz="1400" b="1" dirty="0"/>
          </a:p>
          <a:p>
            <a:pPr marL="288465" indent="-288465">
              <a:buFont typeface="Arial" panose="020B0604020202020204" pitchFamily="34" charset="0"/>
              <a:buChar char="•"/>
            </a:pPr>
            <a:r>
              <a:rPr lang="en-US" sz="1400" b="1" dirty="0"/>
              <a:t>2012 — 27.3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2013 — 28.3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2014 — 32.3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2015 — 32.5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2016 — 32.6 percent</a:t>
            </a:r>
          </a:p>
          <a:p>
            <a:endParaRPr lang="en-US" sz="1400" b="1" dirty="0"/>
          </a:p>
        </p:txBody>
      </p:sp>
      <p:sp>
        <p:nvSpPr>
          <p:cNvPr id="4" name="Slide Number Placeholder 3"/>
          <p:cNvSpPr>
            <a:spLocks noGrp="1"/>
          </p:cNvSpPr>
          <p:nvPr>
            <p:ph type="sldNum" sz="quarter" idx="10"/>
          </p:nvPr>
        </p:nvSpPr>
        <p:spPr/>
        <p:txBody>
          <a:bodyPr/>
          <a:lstStyle/>
          <a:p>
            <a:pPr>
              <a:defRPr/>
            </a:pPr>
            <a:fld id="{D0ABB266-0ADA-46FA-9332-528952A14121}" type="slidenum">
              <a:rPr lang="en-US" smtClean="0"/>
              <a:pPr>
                <a:defRPr/>
              </a:pPr>
              <a:t>11</a:t>
            </a:fld>
            <a:endParaRPr lang="en-US" dirty="0"/>
          </a:p>
        </p:txBody>
      </p:sp>
    </p:spTree>
    <p:extLst>
      <p:ext uri="{BB962C8B-B14F-4D97-AF65-F5344CB8AC3E}">
        <p14:creationId xmlns:p14="http://schemas.microsoft.com/office/powerpoint/2010/main" val="3130070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FHA Single Family Forward Mortgages—Percentage of Minority Borrowers</a:t>
            </a:r>
          </a:p>
          <a:p>
            <a:endParaRPr lang="en-US" sz="1400" b="1" dirty="0"/>
          </a:p>
          <a:p>
            <a:pPr marL="288465" indent="-288465">
              <a:buFont typeface="Arial" panose="020B0604020202020204" pitchFamily="34" charset="0"/>
              <a:buChar char="•"/>
            </a:pPr>
            <a:r>
              <a:rPr lang="en-US" sz="1400" b="1" dirty="0"/>
              <a:t>2012 — 27.3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2013 — 28.3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2014 — 32.3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2015 — 32.5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2016 — 32.6 percent</a:t>
            </a:r>
          </a:p>
          <a:p>
            <a:endParaRPr lang="en-US" sz="1400" b="1" dirty="0"/>
          </a:p>
        </p:txBody>
      </p:sp>
      <p:sp>
        <p:nvSpPr>
          <p:cNvPr id="4" name="Slide Number Placeholder 3"/>
          <p:cNvSpPr>
            <a:spLocks noGrp="1"/>
          </p:cNvSpPr>
          <p:nvPr>
            <p:ph type="sldNum" sz="quarter" idx="10"/>
          </p:nvPr>
        </p:nvSpPr>
        <p:spPr/>
        <p:txBody>
          <a:bodyPr/>
          <a:lstStyle/>
          <a:p>
            <a:pPr>
              <a:defRPr/>
            </a:pPr>
            <a:fld id="{D0ABB266-0ADA-46FA-9332-528952A14121}" type="slidenum">
              <a:rPr lang="en-US" smtClean="0"/>
              <a:pPr>
                <a:defRPr/>
              </a:pPr>
              <a:t>12</a:t>
            </a:fld>
            <a:endParaRPr lang="en-US" dirty="0"/>
          </a:p>
        </p:txBody>
      </p:sp>
    </p:spTree>
    <p:extLst>
      <p:ext uri="{BB962C8B-B14F-4D97-AF65-F5344CB8AC3E}">
        <p14:creationId xmlns:p14="http://schemas.microsoft.com/office/powerpoint/2010/main" val="967410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FHA Single Family Forward Mortgages—Percentage of Minority Borrowers</a:t>
            </a:r>
          </a:p>
          <a:p>
            <a:endParaRPr lang="en-US" sz="1400" b="1" dirty="0"/>
          </a:p>
          <a:p>
            <a:pPr marL="288465" indent="-288465">
              <a:buFont typeface="Arial" panose="020B0604020202020204" pitchFamily="34" charset="0"/>
              <a:buChar char="•"/>
            </a:pPr>
            <a:r>
              <a:rPr lang="en-US" sz="1400" b="1" dirty="0"/>
              <a:t>2012 — 27.3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2013 — 28.3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2014 — 32.3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2015 — 32.5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2016 — 32.6 percent</a:t>
            </a:r>
          </a:p>
          <a:p>
            <a:endParaRPr lang="en-US" sz="1400" b="1" dirty="0"/>
          </a:p>
        </p:txBody>
      </p:sp>
      <p:sp>
        <p:nvSpPr>
          <p:cNvPr id="4" name="Slide Number Placeholder 3"/>
          <p:cNvSpPr>
            <a:spLocks noGrp="1"/>
          </p:cNvSpPr>
          <p:nvPr>
            <p:ph type="sldNum" sz="quarter" idx="10"/>
          </p:nvPr>
        </p:nvSpPr>
        <p:spPr/>
        <p:txBody>
          <a:bodyPr/>
          <a:lstStyle/>
          <a:p>
            <a:pPr>
              <a:defRPr/>
            </a:pPr>
            <a:fld id="{D0ABB266-0ADA-46FA-9332-528952A14121}" type="slidenum">
              <a:rPr lang="en-US" smtClean="0"/>
              <a:pPr>
                <a:defRPr/>
              </a:pPr>
              <a:t>13</a:t>
            </a:fld>
            <a:endParaRPr lang="en-US" dirty="0"/>
          </a:p>
        </p:txBody>
      </p:sp>
    </p:spTree>
    <p:extLst>
      <p:ext uri="{BB962C8B-B14F-4D97-AF65-F5344CB8AC3E}">
        <p14:creationId xmlns:p14="http://schemas.microsoft.com/office/powerpoint/2010/main" val="1636471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FHA Single Family Forward Mortgages—Percentage of Minority Borrowers</a:t>
            </a:r>
          </a:p>
          <a:p>
            <a:endParaRPr lang="en-US" sz="1400" b="1" dirty="0"/>
          </a:p>
          <a:p>
            <a:pPr marL="288465" indent="-288465">
              <a:buFont typeface="Arial" panose="020B0604020202020204" pitchFamily="34" charset="0"/>
              <a:buChar char="•"/>
            </a:pPr>
            <a:r>
              <a:rPr lang="en-US" sz="1400" b="1" dirty="0"/>
              <a:t>2012 — 27.3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2013 — 28.3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2014 — 32.3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2015 — 32.5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2016 — 32.6 percent</a:t>
            </a:r>
          </a:p>
          <a:p>
            <a:endParaRPr lang="en-US" sz="1400" b="1" dirty="0"/>
          </a:p>
        </p:txBody>
      </p:sp>
      <p:sp>
        <p:nvSpPr>
          <p:cNvPr id="4" name="Slide Number Placeholder 3"/>
          <p:cNvSpPr>
            <a:spLocks noGrp="1"/>
          </p:cNvSpPr>
          <p:nvPr>
            <p:ph type="sldNum" sz="quarter" idx="10"/>
          </p:nvPr>
        </p:nvSpPr>
        <p:spPr/>
        <p:txBody>
          <a:bodyPr/>
          <a:lstStyle/>
          <a:p>
            <a:pPr>
              <a:defRPr/>
            </a:pPr>
            <a:fld id="{D0ABB266-0ADA-46FA-9332-528952A14121}" type="slidenum">
              <a:rPr lang="en-US" smtClean="0"/>
              <a:pPr>
                <a:defRPr/>
              </a:pPr>
              <a:t>14</a:t>
            </a:fld>
            <a:endParaRPr lang="en-US" dirty="0"/>
          </a:p>
        </p:txBody>
      </p:sp>
    </p:spTree>
    <p:extLst>
      <p:ext uri="{BB962C8B-B14F-4D97-AF65-F5344CB8AC3E}">
        <p14:creationId xmlns:p14="http://schemas.microsoft.com/office/powerpoint/2010/main" val="965757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FHA Single Family Forward Mortgages—Percentage of Minority Borrowers</a:t>
            </a:r>
          </a:p>
          <a:p>
            <a:endParaRPr lang="en-US" sz="1400" b="1" dirty="0"/>
          </a:p>
          <a:p>
            <a:pPr marL="288465" indent="-288465">
              <a:buFont typeface="Arial" panose="020B0604020202020204" pitchFamily="34" charset="0"/>
              <a:buChar char="•"/>
            </a:pPr>
            <a:r>
              <a:rPr lang="en-US" sz="1400" b="1" dirty="0"/>
              <a:t>2012 — 27.3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2013 — 28.3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2014 — 32.3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2015 — 32.5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2016 — 32.6 percent</a:t>
            </a:r>
          </a:p>
          <a:p>
            <a:endParaRPr lang="en-US" sz="1400" b="1" dirty="0"/>
          </a:p>
        </p:txBody>
      </p:sp>
      <p:sp>
        <p:nvSpPr>
          <p:cNvPr id="4" name="Slide Number Placeholder 3"/>
          <p:cNvSpPr>
            <a:spLocks noGrp="1"/>
          </p:cNvSpPr>
          <p:nvPr>
            <p:ph type="sldNum" sz="quarter" idx="10"/>
          </p:nvPr>
        </p:nvSpPr>
        <p:spPr/>
        <p:txBody>
          <a:bodyPr/>
          <a:lstStyle/>
          <a:p>
            <a:pPr>
              <a:defRPr/>
            </a:pPr>
            <a:fld id="{D0ABB266-0ADA-46FA-9332-528952A14121}" type="slidenum">
              <a:rPr lang="en-US" smtClean="0"/>
              <a:pPr>
                <a:defRPr/>
              </a:pPr>
              <a:t>15</a:t>
            </a:fld>
            <a:endParaRPr lang="en-US" dirty="0"/>
          </a:p>
        </p:txBody>
      </p:sp>
    </p:spTree>
    <p:extLst>
      <p:ext uri="{BB962C8B-B14F-4D97-AF65-F5344CB8AC3E}">
        <p14:creationId xmlns:p14="http://schemas.microsoft.com/office/powerpoint/2010/main" val="289013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7105" y="4379902"/>
            <a:ext cx="5546758" cy="4148174"/>
          </a:xfrm>
        </p:spPr>
        <p:txBody>
          <a:bodyPr/>
          <a:lstStyle/>
          <a:p>
            <a:r>
              <a:rPr lang="en-US" sz="1400" b="1" dirty="0"/>
              <a:t>All FHA Forward Mortgages—FHA Portfolio by Fiscal Year</a:t>
            </a:r>
          </a:p>
          <a:p>
            <a:endParaRPr lang="en-US" sz="1400" b="1" dirty="0"/>
          </a:p>
          <a:p>
            <a:pPr marL="288465" indent="-288465">
              <a:buFont typeface="Arial" panose="020B0604020202020204" pitchFamily="34" charset="0"/>
              <a:buChar char="•"/>
            </a:pPr>
            <a:r>
              <a:rPr lang="en-US" sz="1400" b="1" dirty="0"/>
              <a:t>2012 — 1,239,417</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2013 — 1,404,764</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2014 — 837,969</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2015 — 1,174,220</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2016 — 1,306,924</a:t>
            </a:r>
            <a:endParaRPr lang="en-US" dirty="0"/>
          </a:p>
        </p:txBody>
      </p:sp>
      <p:sp>
        <p:nvSpPr>
          <p:cNvPr id="4" name="Slide Number Placeholder 3"/>
          <p:cNvSpPr>
            <a:spLocks noGrp="1"/>
          </p:cNvSpPr>
          <p:nvPr>
            <p:ph type="sldNum" sz="quarter" idx="10"/>
          </p:nvPr>
        </p:nvSpPr>
        <p:spPr/>
        <p:txBody>
          <a:bodyPr/>
          <a:lstStyle/>
          <a:p>
            <a:pPr defTabSz="923087">
              <a:defRPr/>
            </a:pPr>
            <a:fld id="{7E29EFD5-5128-4E11-8D4C-2378FAA1F911}" type="slidenum">
              <a:rPr lang="en-US" sz="1800" kern="0">
                <a:solidFill>
                  <a:sysClr val="windowText" lastClr="000000"/>
                </a:solidFill>
              </a:rPr>
              <a:pPr defTabSz="923087">
                <a:defRPr/>
              </a:pPr>
              <a:t>2</a:t>
            </a:fld>
            <a:endParaRPr lang="en-US" sz="1800" kern="0" dirty="0">
              <a:solidFill>
                <a:sysClr val="windowText" lastClr="000000"/>
              </a:solidFill>
            </a:endParaRPr>
          </a:p>
        </p:txBody>
      </p:sp>
    </p:spTree>
    <p:extLst>
      <p:ext uri="{BB962C8B-B14F-4D97-AF65-F5344CB8AC3E}">
        <p14:creationId xmlns:p14="http://schemas.microsoft.com/office/powerpoint/2010/main" val="1899031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All FHA HECM Loans—FHA Portfolio by Fiscal Year</a:t>
            </a:r>
          </a:p>
          <a:p>
            <a:endParaRPr lang="en-US" sz="1400" b="1" dirty="0"/>
          </a:p>
          <a:p>
            <a:pPr marL="288465" indent="-288465">
              <a:lnSpc>
                <a:spcPct val="150000"/>
              </a:lnSpc>
              <a:buFont typeface="Arial" panose="020B0604020202020204" pitchFamily="34" charset="0"/>
              <a:buChar char="•"/>
            </a:pPr>
            <a:r>
              <a:rPr lang="en-US" sz="1400" b="1" dirty="0"/>
              <a:t>2012 — 54,187</a:t>
            </a:r>
          </a:p>
          <a:p>
            <a:pPr marL="288465" indent="-288465">
              <a:lnSpc>
                <a:spcPct val="150000"/>
              </a:lnSpc>
              <a:buFont typeface="Arial" panose="020B0604020202020204" pitchFamily="34" charset="0"/>
              <a:buChar char="•"/>
            </a:pPr>
            <a:endParaRPr lang="en-US" sz="1400" b="1" dirty="0"/>
          </a:p>
          <a:p>
            <a:pPr marL="288465" indent="-288465">
              <a:lnSpc>
                <a:spcPct val="150000"/>
              </a:lnSpc>
              <a:buFont typeface="Arial" panose="020B0604020202020204" pitchFamily="34" charset="0"/>
              <a:buChar char="•"/>
            </a:pPr>
            <a:r>
              <a:rPr lang="en-US" sz="1400" b="1" dirty="0"/>
              <a:t>2013 — 59,923</a:t>
            </a:r>
          </a:p>
          <a:p>
            <a:pPr marL="288465" indent="-288465">
              <a:lnSpc>
                <a:spcPct val="150000"/>
              </a:lnSpc>
              <a:buFont typeface="Arial" panose="020B0604020202020204" pitchFamily="34" charset="0"/>
              <a:buChar char="•"/>
            </a:pPr>
            <a:endParaRPr lang="en-US" sz="1400" b="1" dirty="0"/>
          </a:p>
          <a:p>
            <a:pPr marL="288465" indent="-288465">
              <a:lnSpc>
                <a:spcPct val="150000"/>
              </a:lnSpc>
              <a:buFont typeface="Arial" panose="020B0604020202020204" pitchFamily="34" charset="0"/>
              <a:buChar char="•"/>
            </a:pPr>
            <a:r>
              <a:rPr lang="en-US" sz="1400" b="1" dirty="0"/>
              <a:t>2014 — 51,616</a:t>
            </a:r>
          </a:p>
          <a:p>
            <a:pPr marL="288465" indent="-288465">
              <a:lnSpc>
                <a:spcPct val="150000"/>
              </a:lnSpc>
              <a:buFont typeface="Arial" panose="020B0604020202020204" pitchFamily="34" charset="0"/>
              <a:buChar char="•"/>
            </a:pPr>
            <a:endParaRPr lang="en-US" sz="1400" b="1" dirty="0"/>
          </a:p>
          <a:p>
            <a:pPr marL="288465" indent="-288465">
              <a:lnSpc>
                <a:spcPct val="150000"/>
              </a:lnSpc>
              <a:buFont typeface="Arial" panose="020B0604020202020204" pitchFamily="34" charset="0"/>
              <a:buChar char="•"/>
            </a:pPr>
            <a:r>
              <a:rPr lang="en-US" sz="1400" b="1" dirty="0"/>
              <a:t>2015 — 57,990</a:t>
            </a:r>
          </a:p>
          <a:p>
            <a:pPr marL="288465" indent="-288465">
              <a:lnSpc>
                <a:spcPct val="150000"/>
              </a:lnSpc>
              <a:buFont typeface="Arial" panose="020B0604020202020204" pitchFamily="34" charset="0"/>
              <a:buChar char="•"/>
            </a:pPr>
            <a:endParaRPr lang="en-US" sz="1400" b="1" dirty="0"/>
          </a:p>
          <a:p>
            <a:pPr marL="288465" indent="-288465">
              <a:lnSpc>
                <a:spcPct val="150000"/>
              </a:lnSpc>
              <a:buFont typeface="Arial" panose="020B0604020202020204" pitchFamily="34" charset="0"/>
              <a:buChar char="•"/>
            </a:pPr>
            <a:r>
              <a:rPr lang="en-US" sz="1400" b="1" dirty="0"/>
              <a:t>2016 — 48,863</a:t>
            </a:r>
          </a:p>
        </p:txBody>
      </p:sp>
      <p:sp>
        <p:nvSpPr>
          <p:cNvPr id="4" name="Slide Number Placeholder 3"/>
          <p:cNvSpPr>
            <a:spLocks noGrp="1"/>
          </p:cNvSpPr>
          <p:nvPr>
            <p:ph type="sldNum" sz="quarter" idx="10"/>
          </p:nvPr>
        </p:nvSpPr>
        <p:spPr/>
        <p:txBody>
          <a:bodyPr/>
          <a:lstStyle/>
          <a:p>
            <a:pPr defTabSz="923087">
              <a:defRPr/>
            </a:pPr>
            <a:fld id="{7E29EFD5-5128-4E11-8D4C-2378FAA1F911}" type="slidenum">
              <a:rPr lang="en-US" sz="1800" kern="0">
                <a:solidFill>
                  <a:sysClr val="windowText" lastClr="000000"/>
                </a:solidFill>
              </a:rPr>
              <a:pPr defTabSz="923087">
                <a:defRPr/>
              </a:pPr>
              <a:t>3</a:t>
            </a:fld>
            <a:endParaRPr lang="en-US" sz="1800" kern="0" dirty="0">
              <a:solidFill>
                <a:sysClr val="windowText" lastClr="000000"/>
              </a:solidFill>
            </a:endParaRPr>
          </a:p>
        </p:txBody>
      </p:sp>
    </p:spTree>
    <p:extLst>
      <p:ext uri="{BB962C8B-B14F-4D97-AF65-F5344CB8AC3E}">
        <p14:creationId xmlns:p14="http://schemas.microsoft.com/office/powerpoint/2010/main" val="49636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FHA Single Family Forward Purchase Mortgages—Percentage of First-Time Home Buyers</a:t>
            </a:r>
          </a:p>
          <a:p>
            <a:endParaRPr lang="en-US" sz="1400" b="1" dirty="0"/>
          </a:p>
          <a:p>
            <a:pPr marL="288465" indent="-288465">
              <a:buFont typeface="Arial" panose="020B0604020202020204" pitchFamily="34" charset="0"/>
              <a:buChar char="•"/>
            </a:pPr>
            <a:r>
              <a:rPr lang="en-US" sz="1400" b="1" dirty="0"/>
              <a:t>2012 — 77.6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2013 — 78.7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2014 — 81.2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2015 — 81.5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2016 — 82.5 percent</a:t>
            </a:r>
          </a:p>
        </p:txBody>
      </p:sp>
      <p:sp>
        <p:nvSpPr>
          <p:cNvPr id="4" name="Slide Number Placeholder 3"/>
          <p:cNvSpPr>
            <a:spLocks noGrp="1"/>
          </p:cNvSpPr>
          <p:nvPr>
            <p:ph type="sldNum" sz="quarter" idx="10"/>
          </p:nvPr>
        </p:nvSpPr>
        <p:spPr/>
        <p:txBody>
          <a:bodyPr/>
          <a:lstStyle/>
          <a:p>
            <a:pPr>
              <a:defRPr/>
            </a:pPr>
            <a:fld id="{D0ABB266-0ADA-46FA-9332-528952A14121}" type="slidenum">
              <a:rPr lang="en-US" smtClean="0"/>
              <a:pPr>
                <a:defRPr/>
              </a:pPr>
              <a:t>4</a:t>
            </a:fld>
            <a:endParaRPr lang="en-US" dirty="0"/>
          </a:p>
        </p:txBody>
      </p:sp>
    </p:spTree>
    <p:extLst>
      <p:ext uri="{BB962C8B-B14F-4D97-AF65-F5344CB8AC3E}">
        <p14:creationId xmlns:p14="http://schemas.microsoft.com/office/powerpoint/2010/main" val="297293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FHA Single Family Forward Mortgages—Percentage of Minority Borrowers</a:t>
            </a:r>
          </a:p>
          <a:p>
            <a:endParaRPr lang="en-US" sz="1400" b="1" dirty="0"/>
          </a:p>
          <a:p>
            <a:pPr marL="288465" indent="-288465">
              <a:buFont typeface="Arial" panose="020B0604020202020204" pitchFamily="34" charset="0"/>
              <a:buChar char="•"/>
            </a:pPr>
            <a:r>
              <a:rPr lang="en-US" sz="1400" b="1" dirty="0"/>
              <a:t>2012 — 27.3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2013 — 28.3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2014 — 32.3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2015 — 32.5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2016 — 32.6 percent</a:t>
            </a:r>
          </a:p>
          <a:p>
            <a:endParaRPr lang="en-US" sz="1400" b="1" dirty="0"/>
          </a:p>
        </p:txBody>
      </p:sp>
      <p:sp>
        <p:nvSpPr>
          <p:cNvPr id="4" name="Slide Number Placeholder 3"/>
          <p:cNvSpPr>
            <a:spLocks noGrp="1"/>
          </p:cNvSpPr>
          <p:nvPr>
            <p:ph type="sldNum" sz="quarter" idx="10"/>
          </p:nvPr>
        </p:nvSpPr>
        <p:spPr/>
        <p:txBody>
          <a:bodyPr/>
          <a:lstStyle/>
          <a:p>
            <a:pPr>
              <a:defRPr/>
            </a:pPr>
            <a:fld id="{D0ABB266-0ADA-46FA-9332-528952A14121}" type="slidenum">
              <a:rPr lang="en-US" smtClean="0"/>
              <a:pPr>
                <a:defRPr/>
              </a:pPr>
              <a:t>5</a:t>
            </a:fld>
            <a:endParaRPr lang="en-US" dirty="0"/>
          </a:p>
        </p:txBody>
      </p:sp>
    </p:spTree>
    <p:extLst>
      <p:ext uri="{BB962C8B-B14F-4D97-AF65-F5344CB8AC3E}">
        <p14:creationId xmlns:p14="http://schemas.microsoft.com/office/powerpoint/2010/main" val="3667714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pPr>
              <a:defRPr/>
            </a:pPr>
            <a:fld id="{D0ABB266-0ADA-46FA-9332-528952A14121}" type="slidenum">
              <a:rPr lang="en-US" smtClean="0"/>
              <a:pPr>
                <a:defRPr/>
              </a:pPr>
              <a:t>6</a:t>
            </a:fld>
            <a:endParaRPr lang="en-US" dirty="0"/>
          </a:p>
        </p:txBody>
      </p:sp>
    </p:spTree>
    <p:extLst>
      <p:ext uri="{BB962C8B-B14F-4D97-AF65-F5344CB8AC3E}">
        <p14:creationId xmlns:p14="http://schemas.microsoft.com/office/powerpoint/2010/main" val="4286882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FHA Single Family Forward Mortgages—Percentage of Minority Borrowers</a:t>
            </a:r>
          </a:p>
          <a:p>
            <a:endParaRPr lang="en-US" sz="1400" b="1" dirty="0"/>
          </a:p>
          <a:p>
            <a:pPr marL="288465" indent="-288465">
              <a:buFont typeface="Arial" panose="020B0604020202020204" pitchFamily="34" charset="0"/>
              <a:buChar char="•"/>
            </a:pPr>
            <a:r>
              <a:rPr lang="en-US" sz="1400" b="1" dirty="0"/>
              <a:t>2012 — 27.3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2013 — 28.3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2014 — 32.3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2015 — 32.5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2016 — 32.6 percent</a:t>
            </a:r>
          </a:p>
          <a:p>
            <a:endParaRPr lang="en-US" sz="1400" b="1" dirty="0"/>
          </a:p>
        </p:txBody>
      </p:sp>
      <p:sp>
        <p:nvSpPr>
          <p:cNvPr id="4" name="Slide Number Placeholder 3"/>
          <p:cNvSpPr>
            <a:spLocks noGrp="1"/>
          </p:cNvSpPr>
          <p:nvPr>
            <p:ph type="sldNum" sz="quarter" idx="10"/>
          </p:nvPr>
        </p:nvSpPr>
        <p:spPr/>
        <p:txBody>
          <a:bodyPr/>
          <a:lstStyle/>
          <a:p>
            <a:pPr>
              <a:defRPr/>
            </a:pPr>
            <a:fld id="{D0ABB266-0ADA-46FA-9332-528952A14121}" type="slidenum">
              <a:rPr lang="en-US" smtClean="0"/>
              <a:pPr>
                <a:defRPr/>
              </a:pPr>
              <a:t>7</a:t>
            </a:fld>
            <a:endParaRPr lang="en-US" dirty="0"/>
          </a:p>
        </p:txBody>
      </p:sp>
    </p:spTree>
    <p:extLst>
      <p:ext uri="{BB962C8B-B14F-4D97-AF65-F5344CB8AC3E}">
        <p14:creationId xmlns:p14="http://schemas.microsoft.com/office/powerpoint/2010/main" val="2110244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FHA Single Family Forward Mortgages—Percentage of Minority Borrowers</a:t>
            </a:r>
          </a:p>
          <a:p>
            <a:endParaRPr lang="en-US" sz="1400" b="1" dirty="0"/>
          </a:p>
          <a:p>
            <a:pPr marL="288465" indent="-288465">
              <a:buFont typeface="Arial" panose="020B0604020202020204" pitchFamily="34" charset="0"/>
              <a:buChar char="•"/>
            </a:pPr>
            <a:r>
              <a:rPr lang="en-US" sz="1400" b="1" dirty="0"/>
              <a:t>2012 — 27.3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2013 — 28.3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2014 — 32.3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2015 — 32.5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2016 — 32.6 percent</a:t>
            </a:r>
          </a:p>
          <a:p>
            <a:endParaRPr lang="en-US" sz="1400" b="1" dirty="0"/>
          </a:p>
        </p:txBody>
      </p:sp>
      <p:sp>
        <p:nvSpPr>
          <p:cNvPr id="4" name="Slide Number Placeholder 3"/>
          <p:cNvSpPr>
            <a:spLocks noGrp="1"/>
          </p:cNvSpPr>
          <p:nvPr>
            <p:ph type="sldNum" sz="quarter" idx="10"/>
          </p:nvPr>
        </p:nvSpPr>
        <p:spPr/>
        <p:txBody>
          <a:bodyPr/>
          <a:lstStyle/>
          <a:p>
            <a:pPr>
              <a:defRPr/>
            </a:pPr>
            <a:fld id="{D0ABB266-0ADA-46FA-9332-528952A14121}" type="slidenum">
              <a:rPr lang="en-US" smtClean="0"/>
              <a:pPr>
                <a:defRPr/>
              </a:pPr>
              <a:t>8</a:t>
            </a:fld>
            <a:endParaRPr lang="en-US" dirty="0"/>
          </a:p>
        </p:txBody>
      </p:sp>
    </p:spTree>
    <p:extLst>
      <p:ext uri="{BB962C8B-B14F-4D97-AF65-F5344CB8AC3E}">
        <p14:creationId xmlns:p14="http://schemas.microsoft.com/office/powerpoint/2010/main" val="1811445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FHA Single Family Forward Mortgages—Percentage of Minority Borrowers</a:t>
            </a:r>
          </a:p>
          <a:p>
            <a:endParaRPr lang="en-US" sz="1400" b="1" dirty="0"/>
          </a:p>
          <a:p>
            <a:pPr marL="288465" indent="-288465">
              <a:buFont typeface="Arial" panose="020B0604020202020204" pitchFamily="34" charset="0"/>
              <a:buChar char="•"/>
            </a:pPr>
            <a:r>
              <a:rPr lang="en-US" sz="1400" b="1" dirty="0"/>
              <a:t>2012 — 27.3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2013 — 28.3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2014 — 32.3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2015 — 32.5 percent</a:t>
            </a:r>
          </a:p>
          <a:p>
            <a:pPr marL="288465" indent="-288465">
              <a:buFont typeface="Arial" panose="020B0604020202020204" pitchFamily="34" charset="0"/>
              <a:buChar char="•"/>
            </a:pPr>
            <a:endParaRPr lang="en-US" sz="1400" b="1" dirty="0"/>
          </a:p>
          <a:p>
            <a:pPr marL="288465" indent="-288465">
              <a:buFont typeface="Arial" panose="020B0604020202020204" pitchFamily="34" charset="0"/>
              <a:buChar char="•"/>
            </a:pPr>
            <a:r>
              <a:rPr lang="en-US" sz="1400" b="1" dirty="0"/>
              <a:t>2016 — 32.6 percent</a:t>
            </a:r>
          </a:p>
          <a:p>
            <a:endParaRPr lang="en-US" sz="1400" b="1" dirty="0"/>
          </a:p>
        </p:txBody>
      </p:sp>
      <p:sp>
        <p:nvSpPr>
          <p:cNvPr id="4" name="Slide Number Placeholder 3"/>
          <p:cNvSpPr>
            <a:spLocks noGrp="1"/>
          </p:cNvSpPr>
          <p:nvPr>
            <p:ph type="sldNum" sz="quarter" idx="10"/>
          </p:nvPr>
        </p:nvSpPr>
        <p:spPr/>
        <p:txBody>
          <a:bodyPr/>
          <a:lstStyle/>
          <a:p>
            <a:pPr>
              <a:defRPr/>
            </a:pPr>
            <a:fld id="{D0ABB266-0ADA-46FA-9332-528952A14121}" type="slidenum">
              <a:rPr lang="en-US" smtClean="0"/>
              <a:pPr>
                <a:defRPr/>
              </a:pPr>
              <a:t>9</a:t>
            </a:fld>
            <a:endParaRPr lang="en-US" dirty="0"/>
          </a:p>
        </p:txBody>
      </p:sp>
    </p:spTree>
    <p:extLst>
      <p:ext uri="{BB962C8B-B14F-4D97-AF65-F5344CB8AC3E}">
        <p14:creationId xmlns:p14="http://schemas.microsoft.com/office/powerpoint/2010/main" val="4059907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211823" y="64833"/>
            <a:ext cx="8797953" cy="1188720"/>
            <a:chOff x="152404" y="64833"/>
            <a:chExt cx="8797953" cy="1188720"/>
          </a:xfrm>
        </p:grpSpPr>
        <p:pic>
          <p:nvPicPr>
            <p:cNvPr id="9" name="Picture 3"/>
            <p:cNvPicPr>
              <a:picLocks noChangeAspect="1" noChangeArrowheads="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50000" b="13099"/>
            <a:stretch/>
          </p:blipFill>
          <p:spPr bwMode="auto">
            <a:xfrm>
              <a:off x="152404" y="260562"/>
              <a:ext cx="8797953" cy="749050"/>
            </a:xfrm>
            <a:prstGeom prst="rect">
              <a:avLst/>
            </a:prstGeom>
            <a:solidFill>
              <a:schemeClr val="accent1"/>
            </a:solidFill>
            <a:ln>
              <a:noFill/>
            </a:ln>
            <a:effectLst/>
            <a:extLst/>
          </p:spPr>
        </p:pic>
        <p:pic>
          <p:nvPicPr>
            <p:cNvPr id="10" name="Picture 9" descr="HUD Seal BK Seal G2.tif"/>
            <p:cNvPicPr/>
            <p:nvPr userDrawn="1"/>
          </p:nvPicPr>
          <p:blipFill>
            <a:blip r:embed="rId3"/>
            <a:stretch>
              <a:fillRect/>
            </a:stretch>
          </p:blipFill>
          <p:spPr>
            <a:xfrm>
              <a:off x="407476" y="64833"/>
              <a:ext cx="1188720" cy="1188720"/>
            </a:xfrm>
            <a:prstGeom prst="rect">
              <a:avLst/>
            </a:prstGeom>
          </p:spPr>
        </p:pic>
        <p:sp>
          <p:nvSpPr>
            <p:cNvPr id="11" name="TextBox 10"/>
            <p:cNvSpPr txBox="1"/>
            <p:nvPr userDrawn="1"/>
          </p:nvSpPr>
          <p:spPr>
            <a:xfrm>
              <a:off x="3124203" y="417459"/>
              <a:ext cx="5562602" cy="369332"/>
            </a:xfrm>
            <a:prstGeom prst="rect">
              <a:avLst/>
            </a:prstGeom>
            <a:noFill/>
          </p:spPr>
          <p:txBody>
            <a:bodyPr wrap="square" rtlCol="0">
              <a:spAutoFit/>
            </a:bodyPr>
            <a:lstStyle/>
            <a:p>
              <a:pPr algn="r"/>
              <a:r>
                <a:rPr lang="en-US" sz="1800" b="1" dirty="0">
                  <a:solidFill>
                    <a:schemeClr val="bg1"/>
                  </a:solidFill>
                </a:rPr>
                <a:t>FHA’s Office of Single Family Housing</a:t>
              </a:r>
            </a:p>
          </p:txBody>
        </p:sp>
      </p:grpSp>
      <p:pic>
        <p:nvPicPr>
          <p:cNvPr id="12" name="Picture 3"/>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1822" y="2362200"/>
            <a:ext cx="8797952" cy="2396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189479" y="6181845"/>
            <a:ext cx="8763000" cy="23382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p:cNvSpPr/>
          <p:nvPr/>
        </p:nvSpPr>
        <p:spPr>
          <a:xfrm>
            <a:off x="7620001" y="5943602"/>
            <a:ext cx="1064791" cy="595281"/>
          </a:xfrm>
          <a:prstGeom prst="ellipse">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17" name="Picture 16" descr="FHA-Footer-Logo.png"/>
          <p:cNvPicPr>
            <a:picLocks noChangeAspect="1"/>
          </p:cNvPicPr>
          <p:nvPr/>
        </p:nvPicPr>
        <p:blipFill rotWithShape="1">
          <a:blip r:embed="rId4"/>
          <a:srcRect l="74619" t="20373" r="13782" b="19941"/>
          <a:stretch/>
        </p:blipFill>
        <p:spPr>
          <a:xfrm>
            <a:off x="7773331" y="6030899"/>
            <a:ext cx="753872" cy="405714"/>
          </a:xfrm>
          <a:prstGeom prst="rect">
            <a:avLst/>
          </a:prstGeom>
        </p:spPr>
      </p:pic>
      <p:sp>
        <p:nvSpPr>
          <p:cNvPr id="2" name="Title 1"/>
          <p:cNvSpPr>
            <a:spLocks noGrp="1"/>
          </p:cNvSpPr>
          <p:nvPr>
            <p:ph type="ctrTitle" hasCustomPrompt="1"/>
          </p:nvPr>
        </p:nvSpPr>
        <p:spPr>
          <a:xfrm>
            <a:off x="685800" y="2507672"/>
            <a:ext cx="7772400" cy="1470025"/>
          </a:xfrm>
        </p:spPr>
        <p:txBody>
          <a:bodyPr>
            <a:normAutofit/>
          </a:bodyPr>
          <a:lstStyle>
            <a:lvl1pPr marL="0" marR="0" indent="0" algn="ctr" defTabSz="342900" rtl="0" eaLnBrk="1" fontAlgn="auto" latinLnBrk="0" hangingPunct="1">
              <a:lnSpc>
                <a:spcPct val="100000"/>
              </a:lnSpc>
              <a:spcBef>
                <a:spcPct val="0"/>
              </a:spcBef>
              <a:spcAft>
                <a:spcPts val="0"/>
              </a:spcAft>
              <a:buClrTx/>
              <a:buSzTx/>
              <a:buFontTx/>
              <a:buNone/>
              <a:tabLst/>
              <a:defRPr sz="1350">
                <a:solidFill>
                  <a:schemeClr val="bg1"/>
                </a:solidFill>
              </a:defRPr>
            </a:lvl1pPr>
          </a:lstStyle>
          <a:p>
            <a:r>
              <a:rPr lang="en-US" dirty="0">
                <a:solidFill>
                  <a:schemeClr val="bg1"/>
                </a:solidFill>
              </a:rPr>
              <a:t>[Name of Meeting/Organization/Program]</a:t>
            </a:r>
            <a:br>
              <a:rPr lang="en-US" dirty="0">
                <a:solidFill>
                  <a:schemeClr val="bg1"/>
                </a:solidFill>
              </a:rPr>
            </a:br>
            <a:r>
              <a:rPr lang="en-US" sz="2400" dirty="0">
                <a:solidFill>
                  <a:schemeClr val="bg1"/>
                </a:solidFill>
              </a:rPr>
              <a:t>[Presentation Title]</a:t>
            </a:r>
            <a:br>
              <a:rPr lang="en-US" sz="2400" dirty="0">
                <a:solidFill>
                  <a:schemeClr val="bg1"/>
                </a:solidFill>
              </a:rPr>
            </a:br>
            <a:r>
              <a:rPr lang="en-US" dirty="0">
                <a:solidFill>
                  <a:schemeClr val="bg1"/>
                </a:solidFill>
              </a:rPr>
              <a:t>[Date]</a:t>
            </a:r>
          </a:p>
        </p:txBody>
      </p:sp>
      <p:sp>
        <p:nvSpPr>
          <p:cNvPr id="3" name="Subtitle 2"/>
          <p:cNvSpPr>
            <a:spLocks noGrp="1"/>
          </p:cNvSpPr>
          <p:nvPr>
            <p:ph type="subTitle" idx="1" hasCustomPrompt="1"/>
          </p:nvPr>
        </p:nvSpPr>
        <p:spPr>
          <a:xfrm>
            <a:off x="4457818" y="4867885"/>
            <a:ext cx="4000382" cy="1064564"/>
          </a:xfrm>
        </p:spPr>
        <p:txBody>
          <a:bodyPr/>
          <a:lstStyle>
            <a:lvl1pPr marL="0" indent="0" algn="l">
              <a:buNone/>
              <a:defRPr sz="24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z="1050" dirty="0"/>
              <a:t>Presented by:</a:t>
            </a:r>
          </a:p>
          <a:p>
            <a:r>
              <a:rPr lang="en-US" sz="1050" b="1" dirty="0"/>
              <a:t>[Name of Presenter]</a:t>
            </a:r>
          </a:p>
          <a:p>
            <a:r>
              <a:rPr lang="en-US" sz="1050" dirty="0"/>
              <a:t>[Title] </a:t>
            </a:r>
          </a:p>
          <a:p>
            <a:r>
              <a:rPr lang="en-US" sz="1050" dirty="0"/>
              <a:t>[Name of Office or Division]</a:t>
            </a:r>
            <a:endParaRPr lang="en-US" dirty="0"/>
          </a:p>
        </p:txBody>
      </p:sp>
    </p:spTree>
    <p:extLst>
      <p:ext uri="{BB962C8B-B14F-4D97-AF65-F5344CB8AC3E}">
        <p14:creationId xmlns:p14="http://schemas.microsoft.com/office/powerpoint/2010/main" val="16941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p:cNvSpPr txBox="1"/>
          <p:nvPr/>
        </p:nvSpPr>
        <p:spPr>
          <a:xfrm>
            <a:off x="8702422" y="6509608"/>
            <a:ext cx="319318" cy="230832"/>
          </a:xfrm>
          <a:prstGeom prst="rect">
            <a:avLst/>
          </a:prstGeom>
          <a:noFill/>
        </p:spPr>
        <p:txBody>
          <a:bodyPr wrap="none" rtlCol="0">
            <a:spAutoFit/>
          </a:bodyPr>
          <a:lstStyle/>
          <a:p>
            <a:fld id="{C008FC16-488B-479C-8169-00AE736B4CB3}" type="slidenum">
              <a:rPr lang="en-US" sz="900" smtClean="0"/>
              <a:t>‹#›</a:t>
            </a:fld>
            <a:endParaRPr lang="en-US" sz="900" dirty="0"/>
          </a:p>
        </p:txBody>
      </p:sp>
      <p:cxnSp>
        <p:nvCxnSpPr>
          <p:cNvPr id="13" name="Straight Connector 12"/>
          <p:cNvCxnSpPr/>
          <p:nvPr/>
        </p:nvCxnSpPr>
        <p:spPr>
          <a:xfrm flipV="1">
            <a:off x="231040" y="6484450"/>
            <a:ext cx="8688832" cy="602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7848601" y="6172202"/>
            <a:ext cx="858281" cy="558413"/>
            <a:chOff x="7848600" y="6172200"/>
            <a:chExt cx="858281" cy="558413"/>
          </a:xfrm>
        </p:grpSpPr>
        <p:sp>
          <p:nvSpPr>
            <p:cNvPr id="24" name="Oval 23"/>
            <p:cNvSpPr/>
            <p:nvPr/>
          </p:nvSpPr>
          <p:spPr>
            <a:xfrm>
              <a:off x="7848600" y="6172200"/>
              <a:ext cx="858281" cy="558413"/>
            </a:xfrm>
            <a:prstGeom prst="ellipse">
              <a:avLst/>
            </a:prstGeom>
            <a:solidFill>
              <a:schemeClr val="bg1"/>
            </a:solidFill>
            <a:ln w="28575">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25" name="Picture 24" descr="FHA-Footer-Logo.png"/>
            <p:cNvPicPr>
              <a:picLocks noChangeAspect="1"/>
            </p:cNvPicPr>
            <p:nvPr/>
          </p:nvPicPr>
          <p:blipFill rotWithShape="1">
            <a:blip r:embed="rId2"/>
            <a:srcRect l="74619" t="20373" r="13782" b="19941"/>
            <a:stretch/>
          </p:blipFill>
          <p:spPr>
            <a:xfrm>
              <a:off x="7972192" y="6254093"/>
              <a:ext cx="607663" cy="380587"/>
            </a:xfrm>
            <a:prstGeom prst="rect">
              <a:avLst/>
            </a:prstGeom>
            <a:ln>
              <a:noFill/>
            </a:ln>
          </p:spPr>
        </p:pic>
      </p:grpSp>
      <p:grpSp>
        <p:nvGrpSpPr>
          <p:cNvPr id="26" name="Group 25"/>
          <p:cNvGrpSpPr/>
          <p:nvPr/>
        </p:nvGrpSpPr>
        <p:grpSpPr>
          <a:xfrm>
            <a:off x="226559" y="22443"/>
            <a:ext cx="8612643" cy="745695"/>
            <a:chOff x="226558" y="22441"/>
            <a:chExt cx="8612643" cy="745695"/>
          </a:xfrm>
        </p:grpSpPr>
        <p:pic>
          <p:nvPicPr>
            <p:cNvPr id="27" name="Picture 3"/>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54119" r="877" b="21847"/>
            <a:stretch/>
          </p:blipFill>
          <p:spPr bwMode="auto">
            <a:xfrm>
              <a:off x="226558" y="186626"/>
              <a:ext cx="8612643" cy="387117"/>
            </a:xfrm>
            <a:prstGeom prst="rect">
              <a:avLst/>
            </a:prstGeom>
            <a:solidFill>
              <a:schemeClr val="accent1"/>
            </a:solidFill>
            <a:ln>
              <a:noFill/>
            </a:ln>
            <a:effectLst/>
            <a:extLst/>
          </p:spPr>
        </p:pic>
        <p:pic>
          <p:nvPicPr>
            <p:cNvPr id="28" name="Picture 27" descr="HUD Seal BK Seal G2.tif"/>
            <p:cNvPicPr/>
            <p:nvPr/>
          </p:nvPicPr>
          <p:blipFill>
            <a:blip r:embed="rId4"/>
            <a:stretch>
              <a:fillRect/>
            </a:stretch>
          </p:blipFill>
          <p:spPr>
            <a:xfrm>
              <a:off x="381001" y="22441"/>
              <a:ext cx="762000" cy="745695"/>
            </a:xfrm>
            <a:prstGeom prst="rect">
              <a:avLst/>
            </a:prstGeom>
          </p:spPr>
        </p:pic>
        <p:sp>
          <p:nvSpPr>
            <p:cNvPr id="29" name="TextBox 28"/>
            <p:cNvSpPr txBox="1"/>
            <p:nvPr/>
          </p:nvSpPr>
          <p:spPr>
            <a:xfrm>
              <a:off x="3139821" y="226304"/>
              <a:ext cx="5562601" cy="253916"/>
            </a:xfrm>
            <a:prstGeom prst="rect">
              <a:avLst/>
            </a:prstGeom>
            <a:noFill/>
          </p:spPr>
          <p:txBody>
            <a:bodyPr wrap="square" rtlCol="0">
              <a:spAutoFit/>
            </a:bodyPr>
            <a:lstStyle/>
            <a:p>
              <a:pPr algn="r"/>
              <a:r>
                <a:rPr lang="en-US" sz="1050" b="1" dirty="0">
                  <a:solidFill>
                    <a:schemeClr val="bg1"/>
                  </a:solidFill>
                </a:rPr>
                <a:t>FHA’s Office of Single Family Housing</a:t>
              </a:r>
            </a:p>
          </p:txBody>
        </p:sp>
      </p:grpSp>
    </p:spTree>
    <p:extLst>
      <p:ext uri="{BB962C8B-B14F-4D97-AF65-F5344CB8AC3E}">
        <p14:creationId xmlns:p14="http://schemas.microsoft.com/office/powerpoint/2010/main" val="163046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8138"/>
            <a:ext cx="2057400" cy="535802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768138"/>
            <a:ext cx="6019800" cy="53580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p:cNvSpPr txBox="1"/>
          <p:nvPr/>
        </p:nvSpPr>
        <p:spPr>
          <a:xfrm>
            <a:off x="8702422" y="6509608"/>
            <a:ext cx="319318" cy="230832"/>
          </a:xfrm>
          <a:prstGeom prst="rect">
            <a:avLst/>
          </a:prstGeom>
          <a:noFill/>
        </p:spPr>
        <p:txBody>
          <a:bodyPr wrap="none" rtlCol="0">
            <a:spAutoFit/>
          </a:bodyPr>
          <a:lstStyle/>
          <a:p>
            <a:fld id="{C008FC16-488B-479C-8169-00AE736B4CB3}" type="slidenum">
              <a:rPr lang="en-US" sz="900" smtClean="0"/>
              <a:t>‹#›</a:t>
            </a:fld>
            <a:endParaRPr lang="en-US" sz="900" dirty="0"/>
          </a:p>
        </p:txBody>
      </p:sp>
      <p:cxnSp>
        <p:nvCxnSpPr>
          <p:cNvPr id="13" name="Straight Connector 12"/>
          <p:cNvCxnSpPr/>
          <p:nvPr/>
        </p:nvCxnSpPr>
        <p:spPr>
          <a:xfrm flipV="1">
            <a:off x="231040" y="6484450"/>
            <a:ext cx="8688832" cy="602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7848601" y="6172202"/>
            <a:ext cx="858281" cy="558413"/>
            <a:chOff x="7848600" y="6172200"/>
            <a:chExt cx="858281" cy="558413"/>
          </a:xfrm>
        </p:grpSpPr>
        <p:sp>
          <p:nvSpPr>
            <p:cNvPr id="24" name="Oval 23"/>
            <p:cNvSpPr/>
            <p:nvPr/>
          </p:nvSpPr>
          <p:spPr>
            <a:xfrm>
              <a:off x="7848600" y="6172200"/>
              <a:ext cx="858281" cy="558413"/>
            </a:xfrm>
            <a:prstGeom prst="ellipse">
              <a:avLst/>
            </a:prstGeom>
            <a:solidFill>
              <a:schemeClr val="bg1"/>
            </a:solidFill>
            <a:ln w="28575">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25" name="Picture 24" descr="FHA-Footer-Logo.png"/>
            <p:cNvPicPr>
              <a:picLocks noChangeAspect="1"/>
            </p:cNvPicPr>
            <p:nvPr/>
          </p:nvPicPr>
          <p:blipFill rotWithShape="1">
            <a:blip r:embed="rId2"/>
            <a:srcRect l="74619" t="20373" r="13782" b="19941"/>
            <a:stretch/>
          </p:blipFill>
          <p:spPr>
            <a:xfrm>
              <a:off x="7972192" y="6254093"/>
              <a:ext cx="607663" cy="380587"/>
            </a:xfrm>
            <a:prstGeom prst="rect">
              <a:avLst/>
            </a:prstGeom>
            <a:ln>
              <a:noFill/>
            </a:ln>
          </p:spPr>
        </p:pic>
      </p:grpSp>
      <p:grpSp>
        <p:nvGrpSpPr>
          <p:cNvPr id="26" name="Group 25"/>
          <p:cNvGrpSpPr/>
          <p:nvPr/>
        </p:nvGrpSpPr>
        <p:grpSpPr>
          <a:xfrm>
            <a:off x="226559" y="22443"/>
            <a:ext cx="8612643" cy="745695"/>
            <a:chOff x="226558" y="22441"/>
            <a:chExt cx="8612643" cy="745695"/>
          </a:xfrm>
        </p:grpSpPr>
        <p:pic>
          <p:nvPicPr>
            <p:cNvPr id="27" name="Picture 3"/>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54119" r="877" b="21847"/>
            <a:stretch/>
          </p:blipFill>
          <p:spPr bwMode="auto">
            <a:xfrm>
              <a:off x="226558" y="186626"/>
              <a:ext cx="8612643" cy="387117"/>
            </a:xfrm>
            <a:prstGeom prst="rect">
              <a:avLst/>
            </a:prstGeom>
            <a:solidFill>
              <a:schemeClr val="accent1"/>
            </a:solidFill>
            <a:ln>
              <a:noFill/>
            </a:ln>
            <a:effectLst/>
            <a:extLst/>
          </p:spPr>
        </p:pic>
        <p:pic>
          <p:nvPicPr>
            <p:cNvPr id="28" name="Picture 27" descr="HUD Seal BK Seal G2.tif"/>
            <p:cNvPicPr/>
            <p:nvPr/>
          </p:nvPicPr>
          <p:blipFill>
            <a:blip r:embed="rId4"/>
            <a:stretch>
              <a:fillRect/>
            </a:stretch>
          </p:blipFill>
          <p:spPr>
            <a:xfrm>
              <a:off x="381001" y="22441"/>
              <a:ext cx="762000" cy="745695"/>
            </a:xfrm>
            <a:prstGeom prst="rect">
              <a:avLst/>
            </a:prstGeom>
          </p:spPr>
        </p:pic>
        <p:sp>
          <p:nvSpPr>
            <p:cNvPr id="29" name="TextBox 28"/>
            <p:cNvSpPr txBox="1"/>
            <p:nvPr/>
          </p:nvSpPr>
          <p:spPr>
            <a:xfrm>
              <a:off x="3139821" y="226304"/>
              <a:ext cx="5562601" cy="253916"/>
            </a:xfrm>
            <a:prstGeom prst="rect">
              <a:avLst/>
            </a:prstGeom>
            <a:noFill/>
          </p:spPr>
          <p:txBody>
            <a:bodyPr wrap="square" rtlCol="0">
              <a:spAutoFit/>
            </a:bodyPr>
            <a:lstStyle/>
            <a:p>
              <a:pPr algn="r"/>
              <a:r>
                <a:rPr lang="en-US" sz="1050" b="1" dirty="0">
                  <a:solidFill>
                    <a:schemeClr val="bg1"/>
                  </a:solidFill>
                </a:rPr>
                <a:t>FHA’s Office of Single Family Housing</a:t>
              </a:r>
            </a:p>
          </p:txBody>
        </p:sp>
      </p:grpSp>
    </p:spTree>
    <p:extLst>
      <p:ext uri="{BB962C8B-B14F-4D97-AF65-F5344CB8AC3E}">
        <p14:creationId xmlns:p14="http://schemas.microsoft.com/office/powerpoint/2010/main" val="316103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4082"/>
            <a:ext cx="8229600" cy="883557"/>
          </a:xfrm>
        </p:spPr>
        <p:txBody>
          <a:bodyPr>
            <a:normAutofit/>
          </a:bodyPr>
          <a:lstStyle>
            <a:lvl1pPr algn="l">
              <a:defRPr sz="2400" b="1"/>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500"/>
            </a:lvl2pPr>
            <a:lvl3pPr marL="857250" indent="-171450">
              <a:buFont typeface="Wingdings" charset="2"/>
              <a:buChar char="§"/>
              <a:defRPr sz="1350"/>
            </a:lvl3pPr>
          </a:lstStyle>
          <a:p>
            <a:pPr lvl="0"/>
            <a:r>
              <a:rPr lang="en-US"/>
              <a:t>Edit Master text styles</a:t>
            </a:r>
          </a:p>
          <a:p>
            <a:pPr lvl="1"/>
            <a:r>
              <a:rPr lang="en-US"/>
              <a:t>Second level</a:t>
            </a:r>
          </a:p>
          <a:p>
            <a:pPr lvl="2"/>
            <a:r>
              <a:rPr lang="en-US"/>
              <a:t>Third level</a:t>
            </a:r>
          </a:p>
        </p:txBody>
      </p:sp>
      <p:sp>
        <p:nvSpPr>
          <p:cNvPr id="15" name="TextBox 14"/>
          <p:cNvSpPr txBox="1"/>
          <p:nvPr/>
        </p:nvSpPr>
        <p:spPr>
          <a:xfrm>
            <a:off x="8702422" y="6509608"/>
            <a:ext cx="319318" cy="230832"/>
          </a:xfrm>
          <a:prstGeom prst="rect">
            <a:avLst/>
          </a:prstGeom>
          <a:noFill/>
        </p:spPr>
        <p:txBody>
          <a:bodyPr wrap="none" rtlCol="0">
            <a:spAutoFit/>
          </a:bodyPr>
          <a:lstStyle/>
          <a:p>
            <a:fld id="{C008FC16-488B-479C-8169-00AE736B4CB3}" type="slidenum">
              <a:rPr lang="en-US" sz="900" smtClean="0"/>
              <a:t>‹#›</a:t>
            </a:fld>
            <a:endParaRPr lang="en-US" sz="900" dirty="0"/>
          </a:p>
        </p:txBody>
      </p:sp>
      <p:cxnSp>
        <p:nvCxnSpPr>
          <p:cNvPr id="34" name="Straight Connector 33"/>
          <p:cNvCxnSpPr/>
          <p:nvPr/>
        </p:nvCxnSpPr>
        <p:spPr>
          <a:xfrm flipV="1">
            <a:off x="231040" y="6484450"/>
            <a:ext cx="8688832" cy="602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7848601" y="6172202"/>
            <a:ext cx="858281" cy="558413"/>
            <a:chOff x="7848600" y="6172200"/>
            <a:chExt cx="858281" cy="558413"/>
          </a:xfrm>
        </p:grpSpPr>
        <p:sp>
          <p:nvSpPr>
            <p:cNvPr id="35" name="Oval 34"/>
            <p:cNvSpPr/>
            <p:nvPr/>
          </p:nvSpPr>
          <p:spPr>
            <a:xfrm>
              <a:off x="7848600" y="6172200"/>
              <a:ext cx="858281" cy="558413"/>
            </a:xfrm>
            <a:prstGeom prst="ellipse">
              <a:avLst/>
            </a:prstGeom>
            <a:solidFill>
              <a:schemeClr val="bg1"/>
            </a:solidFill>
            <a:ln w="28575">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36" name="Picture 35" descr="FHA-Footer-Logo.png"/>
            <p:cNvPicPr>
              <a:picLocks noChangeAspect="1"/>
            </p:cNvPicPr>
            <p:nvPr/>
          </p:nvPicPr>
          <p:blipFill rotWithShape="1">
            <a:blip r:embed="rId2"/>
            <a:srcRect l="74619" t="20373" r="13782" b="19941"/>
            <a:stretch/>
          </p:blipFill>
          <p:spPr>
            <a:xfrm>
              <a:off x="7972192" y="6254093"/>
              <a:ext cx="607663" cy="380587"/>
            </a:xfrm>
            <a:prstGeom prst="rect">
              <a:avLst/>
            </a:prstGeom>
            <a:ln>
              <a:noFill/>
            </a:ln>
          </p:spPr>
        </p:pic>
      </p:grpSp>
      <p:grpSp>
        <p:nvGrpSpPr>
          <p:cNvPr id="4" name="Group 3"/>
          <p:cNvGrpSpPr/>
          <p:nvPr/>
        </p:nvGrpSpPr>
        <p:grpSpPr>
          <a:xfrm>
            <a:off x="226559" y="22443"/>
            <a:ext cx="8612643" cy="745695"/>
            <a:chOff x="226558" y="22441"/>
            <a:chExt cx="8612643" cy="745695"/>
          </a:xfrm>
        </p:grpSpPr>
        <p:pic>
          <p:nvPicPr>
            <p:cNvPr id="38" name="Picture 3"/>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54119" r="877" b="21847"/>
            <a:stretch/>
          </p:blipFill>
          <p:spPr bwMode="auto">
            <a:xfrm>
              <a:off x="226558" y="186626"/>
              <a:ext cx="8612643" cy="387117"/>
            </a:xfrm>
            <a:prstGeom prst="rect">
              <a:avLst/>
            </a:prstGeom>
            <a:solidFill>
              <a:schemeClr val="accent1"/>
            </a:solidFill>
            <a:ln>
              <a:noFill/>
            </a:ln>
            <a:effectLst/>
            <a:extLst/>
          </p:spPr>
        </p:pic>
        <p:pic>
          <p:nvPicPr>
            <p:cNvPr id="39" name="Picture 38" descr="HUD Seal BK Seal G2.tif"/>
            <p:cNvPicPr/>
            <p:nvPr/>
          </p:nvPicPr>
          <p:blipFill>
            <a:blip r:embed="rId4"/>
            <a:stretch>
              <a:fillRect/>
            </a:stretch>
          </p:blipFill>
          <p:spPr>
            <a:xfrm>
              <a:off x="381001" y="22441"/>
              <a:ext cx="762000" cy="745695"/>
            </a:xfrm>
            <a:prstGeom prst="rect">
              <a:avLst/>
            </a:prstGeom>
          </p:spPr>
        </p:pic>
        <p:sp>
          <p:nvSpPr>
            <p:cNvPr id="40" name="TextBox 39"/>
            <p:cNvSpPr txBox="1"/>
            <p:nvPr/>
          </p:nvSpPr>
          <p:spPr>
            <a:xfrm>
              <a:off x="3139821" y="226304"/>
              <a:ext cx="5562601" cy="253916"/>
            </a:xfrm>
            <a:prstGeom prst="rect">
              <a:avLst/>
            </a:prstGeom>
            <a:noFill/>
          </p:spPr>
          <p:txBody>
            <a:bodyPr wrap="square" rtlCol="0">
              <a:spAutoFit/>
            </a:bodyPr>
            <a:lstStyle/>
            <a:p>
              <a:pPr algn="r"/>
              <a:r>
                <a:rPr lang="en-US" sz="1050" b="1" dirty="0">
                  <a:solidFill>
                    <a:schemeClr val="bg1"/>
                  </a:solidFill>
                </a:rPr>
                <a:t>FHA’s Office of Single Family Housing</a:t>
              </a:r>
            </a:p>
          </p:txBody>
        </p:sp>
      </p:grpSp>
    </p:spTree>
    <p:extLst>
      <p:ext uri="{BB962C8B-B14F-4D97-AF65-F5344CB8AC3E}">
        <p14:creationId xmlns:p14="http://schemas.microsoft.com/office/powerpoint/2010/main" val="421381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normAutofit/>
          </a:bodyPr>
          <a:lstStyle>
            <a:lvl1pPr algn="l">
              <a:defRPr sz="2400" b="1" cap="none"/>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15" name="TextBox 14"/>
          <p:cNvSpPr txBox="1"/>
          <p:nvPr/>
        </p:nvSpPr>
        <p:spPr>
          <a:xfrm>
            <a:off x="8702422" y="6509608"/>
            <a:ext cx="319318" cy="230832"/>
          </a:xfrm>
          <a:prstGeom prst="rect">
            <a:avLst/>
          </a:prstGeom>
          <a:noFill/>
        </p:spPr>
        <p:txBody>
          <a:bodyPr wrap="none" rtlCol="0">
            <a:spAutoFit/>
          </a:bodyPr>
          <a:lstStyle/>
          <a:p>
            <a:fld id="{C008FC16-488B-479C-8169-00AE736B4CB3}" type="slidenum">
              <a:rPr lang="en-US" sz="900" smtClean="0"/>
              <a:t>‹#›</a:t>
            </a:fld>
            <a:endParaRPr lang="en-US" sz="900" dirty="0"/>
          </a:p>
        </p:txBody>
      </p:sp>
      <p:cxnSp>
        <p:nvCxnSpPr>
          <p:cNvPr id="22" name="Straight Connector 21"/>
          <p:cNvCxnSpPr/>
          <p:nvPr/>
        </p:nvCxnSpPr>
        <p:spPr>
          <a:xfrm flipV="1">
            <a:off x="231040" y="6484450"/>
            <a:ext cx="8688832" cy="602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7848601" y="6172202"/>
            <a:ext cx="858281" cy="558413"/>
            <a:chOff x="7848600" y="6172200"/>
            <a:chExt cx="858281" cy="558413"/>
          </a:xfrm>
        </p:grpSpPr>
        <p:sp>
          <p:nvSpPr>
            <p:cNvPr id="24" name="Oval 23"/>
            <p:cNvSpPr/>
            <p:nvPr/>
          </p:nvSpPr>
          <p:spPr>
            <a:xfrm>
              <a:off x="7848600" y="6172200"/>
              <a:ext cx="858281" cy="558413"/>
            </a:xfrm>
            <a:prstGeom prst="ellipse">
              <a:avLst/>
            </a:prstGeom>
            <a:solidFill>
              <a:schemeClr val="bg1"/>
            </a:solidFill>
            <a:ln w="28575">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25" name="Picture 24" descr="FHA-Footer-Logo.png"/>
            <p:cNvPicPr>
              <a:picLocks noChangeAspect="1"/>
            </p:cNvPicPr>
            <p:nvPr/>
          </p:nvPicPr>
          <p:blipFill rotWithShape="1">
            <a:blip r:embed="rId2"/>
            <a:srcRect l="74619" t="20373" r="13782" b="19941"/>
            <a:stretch/>
          </p:blipFill>
          <p:spPr>
            <a:xfrm>
              <a:off x="7972192" y="6254093"/>
              <a:ext cx="607663" cy="380587"/>
            </a:xfrm>
            <a:prstGeom prst="rect">
              <a:avLst/>
            </a:prstGeom>
            <a:ln>
              <a:noFill/>
            </a:ln>
          </p:spPr>
        </p:pic>
      </p:grpSp>
      <p:grpSp>
        <p:nvGrpSpPr>
          <p:cNvPr id="26" name="Group 25"/>
          <p:cNvGrpSpPr/>
          <p:nvPr/>
        </p:nvGrpSpPr>
        <p:grpSpPr>
          <a:xfrm>
            <a:off x="226559" y="22443"/>
            <a:ext cx="8612643" cy="745695"/>
            <a:chOff x="226558" y="22441"/>
            <a:chExt cx="8612643" cy="745695"/>
          </a:xfrm>
        </p:grpSpPr>
        <p:pic>
          <p:nvPicPr>
            <p:cNvPr id="27" name="Picture 3"/>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54119" r="877" b="21847"/>
            <a:stretch/>
          </p:blipFill>
          <p:spPr bwMode="auto">
            <a:xfrm>
              <a:off x="226558" y="186626"/>
              <a:ext cx="8612643" cy="387117"/>
            </a:xfrm>
            <a:prstGeom prst="rect">
              <a:avLst/>
            </a:prstGeom>
            <a:solidFill>
              <a:schemeClr val="accent1"/>
            </a:solidFill>
            <a:ln>
              <a:noFill/>
            </a:ln>
            <a:effectLst/>
            <a:extLst/>
          </p:spPr>
        </p:pic>
        <p:pic>
          <p:nvPicPr>
            <p:cNvPr id="28" name="Picture 27" descr="HUD Seal BK Seal G2.tif"/>
            <p:cNvPicPr/>
            <p:nvPr/>
          </p:nvPicPr>
          <p:blipFill>
            <a:blip r:embed="rId4"/>
            <a:stretch>
              <a:fillRect/>
            </a:stretch>
          </p:blipFill>
          <p:spPr>
            <a:xfrm>
              <a:off x="381001" y="22441"/>
              <a:ext cx="762000" cy="745695"/>
            </a:xfrm>
            <a:prstGeom prst="rect">
              <a:avLst/>
            </a:prstGeom>
          </p:spPr>
        </p:pic>
        <p:sp>
          <p:nvSpPr>
            <p:cNvPr id="29" name="TextBox 28"/>
            <p:cNvSpPr txBox="1"/>
            <p:nvPr/>
          </p:nvSpPr>
          <p:spPr>
            <a:xfrm>
              <a:off x="3139821" y="226304"/>
              <a:ext cx="5562601" cy="253916"/>
            </a:xfrm>
            <a:prstGeom prst="rect">
              <a:avLst/>
            </a:prstGeom>
            <a:noFill/>
          </p:spPr>
          <p:txBody>
            <a:bodyPr wrap="square" rtlCol="0">
              <a:spAutoFit/>
            </a:bodyPr>
            <a:lstStyle/>
            <a:p>
              <a:pPr algn="r"/>
              <a:r>
                <a:rPr lang="en-US" sz="1050" b="1" dirty="0">
                  <a:solidFill>
                    <a:schemeClr val="bg1"/>
                  </a:solidFill>
                </a:rPr>
                <a:t>FHA’s Office of Single Family Housing</a:t>
              </a:r>
            </a:p>
          </p:txBody>
        </p:sp>
      </p:grpSp>
    </p:spTree>
    <p:extLst>
      <p:ext uri="{BB962C8B-B14F-4D97-AF65-F5344CB8AC3E}">
        <p14:creationId xmlns:p14="http://schemas.microsoft.com/office/powerpoint/2010/main" val="128997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p:cNvSpPr txBox="1"/>
          <p:nvPr/>
        </p:nvSpPr>
        <p:spPr>
          <a:xfrm>
            <a:off x="8702422" y="6509608"/>
            <a:ext cx="319318" cy="230832"/>
          </a:xfrm>
          <a:prstGeom prst="rect">
            <a:avLst/>
          </a:prstGeom>
          <a:noFill/>
        </p:spPr>
        <p:txBody>
          <a:bodyPr wrap="none" rtlCol="0">
            <a:spAutoFit/>
          </a:bodyPr>
          <a:lstStyle/>
          <a:p>
            <a:fld id="{C008FC16-488B-479C-8169-00AE736B4CB3}" type="slidenum">
              <a:rPr lang="en-US" sz="900" smtClean="0"/>
              <a:t>‹#›</a:t>
            </a:fld>
            <a:endParaRPr lang="en-US" sz="900" dirty="0"/>
          </a:p>
        </p:txBody>
      </p:sp>
      <p:cxnSp>
        <p:nvCxnSpPr>
          <p:cNvPr id="14" name="Straight Connector 13"/>
          <p:cNvCxnSpPr/>
          <p:nvPr/>
        </p:nvCxnSpPr>
        <p:spPr>
          <a:xfrm flipV="1">
            <a:off x="231040" y="6484450"/>
            <a:ext cx="8688832" cy="602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848601" y="6172202"/>
            <a:ext cx="858281" cy="558413"/>
            <a:chOff x="7848600" y="6172200"/>
            <a:chExt cx="858281" cy="558413"/>
          </a:xfrm>
        </p:grpSpPr>
        <p:sp>
          <p:nvSpPr>
            <p:cNvPr id="17" name="Oval 16"/>
            <p:cNvSpPr/>
            <p:nvPr/>
          </p:nvSpPr>
          <p:spPr>
            <a:xfrm>
              <a:off x="7848600" y="6172200"/>
              <a:ext cx="858281" cy="558413"/>
            </a:xfrm>
            <a:prstGeom prst="ellipse">
              <a:avLst/>
            </a:prstGeom>
            <a:solidFill>
              <a:schemeClr val="bg1"/>
            </a:solidFill>
            <a:ln w="28575">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18" name="Picture 17" descr="FHA-Footer-Logo.png"/>
            <p:cNvPicPr>
              <a:picLocks noChangeAspect="1"/>
            </p:cNvPicPr>
            <p:nvPr/>
          </p:nvPicPr>
          <p:blipFill rotWithShape="1">
            <a:blip r:embed="rId2"/>
            <a:srcRect l="74619" t="20373" r="13782" b="19941"/>
            <a:stretch/>
          </p:blipFill>
          <p:spPr>
            <a:xfrm>
              <a:off x="7972192" y="6254093"/>
              <a:ext cx="607663" cy="380587"/>
            </a:xfrm>
            <a:prstGeom prst="rect">
              <a:avLst/>
            </a:prstGeom>
            <a:ln>
              <a:noFill/>
            </a:ln>
          </p:spPr>
        </p:pic>
      </p:grpSp>
      <p:grpSp>
        <p:nvGrpSpPr>
          <p:cNvPr id="19" name="Group 18"/>
          <p:cNvGrpSpPr/>
          <p:nvPr/>
        </p:nvGrpSpPr>
        <p:grpSpPr>
          <a:xfrm>
            <a:off x="226559" y="22443"/>
            <a:ext cx="8612643" cy="745695"/>
            <a:chOff x="226558" y="22441"/>
            <a:chExt cx="8612643" cy="745695"/>
          </a:xfrm>
        </p:grpSpPr>
        <p:pic>
          <p:nvPicPr>
            <p:cNvPr id="20" name="Picture 3"/>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54119" r="877" b="21847"/>
            <a:stretch/>
          </p:blipFill>
          <p:spPr bwMode="auto">
            <a:xfrm>
              <a:off x="226558" y="186626"/>
              <a:ext cx="8612643" cy="387117"/>
            </a:xfrm>
            <a:prstGeom prst="rect">
              <a:avLst/>
            </a:prstGeom>
            <a:solidFill>
              <a:schemeClr val="accent1"/>
            </a:solidFill>
            <a:ln>
              <a:noFill/>
            </a:ln>
            <a:effectLst/>
            <a:extLst/>
          </p:spPr>
        </p:pic>
        <p:pic>
          <p:nvPicPr>
            <p:cNvPr id="29" name="Picture 28" descr="HUD Seal BK Seal G2.tif"/>
            <p:cNvPicPr/>
            <p:nvPr/>
          </p:nvPicPr>
          <p:blipFill>
            <a:blip r:embed="rId4"/>
            <a:stretch>
              <a:fillRect/>
            </a:stretch>
          </p:blipFill>
          <p:spPr>
            <a:xfrm>
              <a:off x="381001" y="22441"/>
              <a:ext cx="762000" cy="745695"/>
            </a:xfrm>
            <a:prstGeom prst="rect">
              <a:avLst/>
            </a:prstGeom>
          </p:spPr>
        </p:pic>
        <p:sp>
          <p:nvSpPr>
            <p:cNvPr id="30" name="TextBox 29"/>
            <p:cNvSpPr txBox="1"/>
            <p:nvPr/>
          </p:nvSpPr>
          <p:spPr>
            <a:xfrm>
              <a:off x="3139821" y="226304"/>
              <a:ext cx="5562601" cy="253916"/>
            </a:xfrm>
            <a:prstGeom prst="rect">
              <a:avLst/>
            </a:prstGeom>
            <a:noFill/>
          </p:spPr>
          <p:txBody>
            <a:bodyPr wrap="square" rtlCol="0">
              <a:spAutoFit/>
            </a:bodyPr>
            <a:lstStyle/>
            <a:p>
              <a:pPr algn="r"/>
              <a:r>
                <a:rPr lang="en-US" sz="1050" b="1" dirty="0">
                  <a:solidFill>
                    <a:schemeClr val="bg1"/>
                  </a:solidFill>
                </a:rPr>
                <a:t>FHA’s Office of Single Family Housing</a:t>
              </a:r>
            </a:p>
          </p:txBody>
        </p:sp>
      </p:grpSp>
    </p:spTree>
    <p:extLst>
      <p:ext uri="{BB962C8B-B14F-4D97-AF65-F5344CB8AC3E}">
        <p14:creationId xmlns:p14="http://schemas.microsoft.com/office/powerpoint/2010/main" val="137510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p:cNvSpPr txBox="1"/>
          <p:nvPr/>
        </p:nvSpPr>
        <p:spPr>
          <a:xfrm>
            <a:off x="8702422" y="6509608"/>
            <a:ext cx="319318" cy="230832"/>
          </a:xfrm>
          <a:prstGeom prst="rect">
            <a:avLst/>
          </a:prstGeom>
          <a:noFill/>
        </p:spPr>
        <p:txBody>
          <a:bodyPr wrap="none" rtlCol="0">
            <a:spAutoFit/>
          </a:bodyPr>
          <a:lstStyle/>
          <a:p>
            <a:fld id="{C008FC16-488B-479C-8169-00AE736B4CB3}" type="slidenum">
              <a:rPr lang="en-US" sz="900" smtClean="0"/>
              <a:t>‹#›</a:t>
            </a:fld>
            <a:endParaRPr lang="en-US" sz="900" dirty="0"/>
          </a:p>
        </p:txBody>
      </p:sp>
      <p:cxnSp>
        <p:nvCxnSpPr>
          <p:cNvPr id="16" name="Straight Connector 15"/>
          <p:cNvCxnSpPr/>
          <p:nvPr/>
        </p:nvCxnSpPr>
        <p:spPr>
          <a:xfrm flipV="1">
            <a:off x="231040" y="6484450"/>
            <a:ext cx="8688832" cy="602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848601" y="6172202"/>
            <a:ext cx="858281" cy="558413"/>
            <a:chOff x="7848600" y="6172200"/>
            <a:chExt cx="858281" cy="558413"/>
          </a:xfrm>
        </p:grpSpPr>
        <p:sp>
          <p:nvSpPr>
            <p:cNvPr id="27" name="Oval 26"/>
            <p:cNvSpPr/>
            <p:nvPr/>
          </p:nvSpPr>
          <p:spPr>
            <a:xfrm>
              <a:off x="7848600" y="6172200"/>
              <a:ext cx="858281" cy="558413"/>
            </a:xfrm>
            <a:prstGeom prst="ellipse">
              <a:avLst/>
            </a:prstGeom>
            <a:solidFill>
              <a:schemeClr val="bg1"/>
            </a:solidFill>
            <a:ln w="28575">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28" name="Picture 27" descr="FHA-Footer-Logo.png"/>
            <p:cNvPicPr>
              <a:picLocks noChangeAspect="1"/>
            </p:cNvPicPr>
            <p:nvPr/>
          </p:nvPicPr>
          <p:blipFill rotWithShape="1">
            <a:blip r:embed="rId2"/>
            <a:srcRect l="74619" t="20373" r="13782" b="19941"/>
            <a:stretch/>
          </p:blipFill>
          <p:spPr>
            <a:xfrm>
              <a:off x="7972192" y="6254093"/>
              <a:ext cx="607663" cy="380587"/>
            </a:xfrm>
            <a:prstGeom prst="rect">
              <a:avLst/>
            </a:prstGeom>
            <a:ln>
              <a:noFill/>
            </a:ln>
          </p:spPr>
        </p:pic>
      </p:grpSp>
      <p:grpSp>
        <p:nvGrpSpPr>
          <p:cNvPr id="29" name="Group 28"/>
          <p:cNvGrpSpPr/>
          <p:nvPr/>
        </p:nvGrpSpPr>
        <p:grpSpPr>
          <a:xfrm>
            <a:off x="226559" y="22443"/>
            <a:ext cx="8612643" cy="745695"/>
            <a:chOff x="226558" y="22441"/>
            <a:chExt cx="8612643" cy="745695"/>
          </a:xfrm>
        </p:grpSpPr>
        <p:pic>
          <p:nvPicPr>
            <p:cNvPr id="30" name="Picture 3"/>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54119" r="877" b="21847"/>
            <a:stretch/>
          </p:blipFill>
          <p:spPr bwMode="auto">
            <a:xfrm>
              <a:off x="226558" y="186626"/>
              <a:ext cx="8612643" cy="387117"/>
            </a:xfrm>
            <a:prstGeom prst="rect">
              <a:avLst/>
            </a:prstGeom>
            <a:solidFill>
              <a:schemeClr val="accent1"/>
            </a:solidFill>
            <a:ln>
              <a:noFill/>
            </a:ln>
            <a:effectLst/>
            <a:extLst/>
          </p:spPr>
        </p:pic>
        <p:pic>
          <p:nvPicPr>
            <p:cNvPr id="31" name="Picture 30" descr="HUD Seal BK Seal G2.tif"/>
            <p:cNvPicPr/>
            <p:nvPr/>
          </p:nvPicPr>
          <p:blipFill>
            <a:blip r:embed="rId4"/>
            <a:stretch>
              <a:fillRect/>
            </a:stretch>
          </p:blipFill>
          <p:spPr>
            <a:xfrm>
              <a:off x="381001" y="22441"/>
              <a:ext cx="762000" cy="745695"/>
            </a:xfrm>
            <a:prstGeom prst="rect">
              <a:avLst/>
            </a:prstGeom>
          </p:spPr>
        </p:pic>
        <p:sp>
          <p:nvSpPr>
            <p:cNvPr id="32" name="TextBox 31"/>
            <p:cNvSpPr txBox="1"/>
            <p:nvPr/>
          </p:nvSpPr>
          <p:spPr>
            <a:xfrm>
              <a:off x="3139821" y="226304"/>
              <a:ext cx="5562601" cy="253916"/>
            </a:xfrm>
            <a:prstGeom prst="rect">
              <a:avLst/>
            </a:prstGeom>
            <a:noFill/>
          </p:spPr>
          <p:txBody>
            <a:bodyPr wrap="square" rtlCol="0">
              <a:spAutoFit/>
            </a:bodyPr>
            <a:lstStyle/>
            <a:p>
              <a:pPr algn="r"/>
              <a:r>
                <a:rPr lang="en-US" sz="1050" b="1" dirty="0">
                  <a:solidFill>
                    <a:schemeClr val="bg1"/>
                  </a:solidFill>
                </a:rPr>
                <a:t>FHA’s Office of Single Family Housing</a:t>
              </a:r>
            </a:p>
          </p:txBody>
        </p:sp>
      </p:grpSp>
    </p:spTree>
    <p:extLst>
      <p:ext uri="{BB962C8B-B14F-4D97-AF65-F5344CB8AC3E}">
        <p14:creationId xmlns:p14="http://schemas.microsoft.com/office/powerpoint/2010/main" val="399390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TextBox 13"/>
          <p:cNvSpPr txBox="1"/>
          <p:nvPr/>
        </p:nvSpPr>
        <p:spPr>
          <a:xfrm>
            <a:off x="8702422" y="6509608"/>
            <a:ext cx="319318" cy="230832"/>
          </a:xfrm>
          <a:prstGeom prst="rect">
            <a:avLst/>
          </a:prstGeom>
          <a:noFill/>
        </p:spPr>
        <p:txBody>
          <a:bodyPr wrap="none" rtlCol="0">
            <a:spAutoFit/>
          </a:bodyPr>
          <a:lstStyle/>
          <a:p>
            <a:fld id="{C008FC16-488B-479C-8169-00AE736B4CB3}" type="slidenum">
              <a:rPr lang="en-US" sz="900" smtClean="0"/>
              <a:t>‹#›</a:t>
            </a:fld>
            <a:endParaRPr lang="en-US" sz="900" dirty="0"/>
          </a:p>
        </p:txBody>
      </p:sp>
      <p:cxnSp>
        <p:nvCxnSpPr>
          <p:cNvPr id="12" name="Straight Connector 11"/>
          <p:cNvCxnSpPr/>
          <p:nvPr/>
        </p:nvCxnSpPr>
        <p:spPr>
          <a:xfrm flipV="1">
            <a:off x="231040" y="6484450"/>
            <a:ext cx="8688832" cy="602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848601" y="6172202"/>
            <a:ext cx="858281" cy="558413"/>
            <a:chOff x="7848600" y="6172200"/>
            <a:chExt cx="858281" cy="558413"/>
          </a:xfrm>
        </p:grpSpPr>
        <p:sp>
          <p:nvSpPr>
            <p:cNvPr id="23" name="Oval 22"/>
            <p:cNvSpPr/>
            <p:nvPr/>
          </p:nvSpPr>
          <p:spPr>
            <a:xfrm>
              <a:off x="7848600" y="6172200"/>
              <a:ext cx="858281" cy="558413"/>
            </a:xfrm>
            <a:prstGeom prst="ellipse">
              <a:avLst/>
            </a:prstGeom>
            <a:solidFill>
              <a:schemeClr val="bg1"/>
            </a:solidFill>
            <a:ln w="28575">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24" name="Picture 23" descr="FHA-Footer-Logo.png"/>
            <p:cNvPicPr>
              <a:picLocks noChangeAspect="1"/>
            </p:cNvPicPr>
            <p:nvPr/>
          </p:nvPicPr>
          <p:blipFill rotWithShape="1">
            <a:blip r:embed="rId2"/>
            <a:srcRect l="74619" t="20373" r="13782" b="19941"/>
            <a:stretch/>
          </p:blipFill>
          <p:spPr>
            <a:xfrm>
              <a:off x="7972192" y="6254093"/>
              <a:ext cx="607663" cy="380587"/>
            </a:xfrm>
            <a:prstGeom prst="rect">
              <a:avLst/>
            </a:prstGeom>
            <a:ln>
              <a:noFill/>
            </a:ln>
          </p:spPr>
        </p:pic>
      </p:grpSp>
      <p:grpSp>
        <p:nvGrpSpPr>
          <p:cNvPr id="25" name="Group 24"/>
          <p:cNvGrpSpPr/>
          <p:nvPr/>
        </p:nvGrpSpPr>
        <p:grpSpPr>
          <a:xfrm>
            <a:off x="226559" y="22443"/>
            <a:ext cx="8612643" cy="745695"/>
            <a:chOff x="226558" y="22441"/>
            <a:chExt cx="8612643" cy="745695"/>
          </a:xfrm>
        </p:grpSpPr>
        <p:pic>
          <p:nvPicPr>
            <p:cNvPr id="26" name="Picture 3"/>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54119" r="877" b="21847"/>
            <a:stretch/>
          </p:blipFill>
          <p:spPr bwMode="auto">
            <a:xfrm>
              <a:off x="226558" y="186626"/>
              <a:ext cx="8612643" cy="387117"/>
            </a:xfrm>
            <a:prstGeom prst="rect">
              <a:avLst/>
            </a:prstGeom>
            <a:solidFill>
              <a:schemeClr val="accent1"/>
            </a:solidFill>
            <a:ln>
              <a:noFill/>
            </a:ln>
            <a:effectLst/>
            <a:extLst/>
          </p:spPr>
        </p:pic>
        <p:pic>
          <p:nvPicPr>
            <p:cNvPr id="27" name="Picture 26" descr="HUD Seal BK Seal G2.tif"/>
            <p:cNvPicPr/>
            <p:nvPr/>
          </p:nvPicPr>
          <p:blipFill>
            <a:blip r:embed="rId4"/>
            <a:stretch>
              <a:fillRect/>
            </a:stretch>
          </p:blipFill>
          <p:spPr>
            <a:xfrm>
              <a:off x="381001" y="22441"/>
              <a:ext cx="762000" cy="745695"/>
            </a:xfrm>
            <a:prstGeom prst="rect">
              <a:avLst/>
            </a:prstGeom>
          </p:spPr>
        </p:pic>
        <p:sp>
          <p:nvSpPr>
            <p:cNvPr id="28" name="TextBox 27"/>
            <p:cNvSpPr txBox="1"/>
            <p:nvPr/>
          </p:nvSpPr>
          <p:spPr>
            <a:xfrm>
              <a:off x="3139821" y="226304"/>
              <a:ext cx="5562601" cy="253916"/>
            </a:xfrm>
            <a:prstGeom prst="rect">
              <a:avLst/>
            </a:prstGeom>
            <a:noFill/>
          </p:spPr>
          <p:txBody>
            <a:bodyPr wrap="square" rtlCol="0">
              <a:spAutoFit/>
            </a:bodyPr>
            <a:lstStyle/>
            <a:p>
              <a:pPr algn="r"/>
              <a:r>
                <a:rPr lang="en-US" sz="1050" b="1" dirty="0">
                  <a:solidFill>
                    <a:schemeClr val="bg1"/>
                  </a:solidFill>
                </a:rPr>
                <a:t>FHA’s Office of Single Family Housing</a:t>
              </a:r>
            </a:p>
          </p:txBody>
        </p:sp>
      </p:grpSp>
    </p:spTree>
    <p:extLst>
      <p:ext uri="{BB962C8B-B14F-4D97-AF65-F5344CB8AC3E}">
        <p14:creationId xmlns:p14="http://schemas.microsoft.com/office/powerpoint/2010/main" val="95226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TextBox 12"/>
          <p:cNvSpPr txBox="1"/>
          <p:nvPr/>
        </p:nvSpPr>
        <p:spPr>
          <a:xfrm>
            <a:off x="8702422" y="6509608"/>
            <a:ext cx="319318" cy="230832"/>
          </a:xfrm>
          <a:prstGeom prst="rect">
            <a:avLst/>
          </a:prstGeom>
          <a:noFill/>
        </p:spPr>
        <p:txBody>
          <a:bodyPr wrap="none" rtlCol="0">
            <a:spAutoFit/>
          </a:bodyPr>
          <a:lstStyle/>
          <a:p>
            <a:fld id="{C008FC16-488B-479C-8169-00AE736B4CB3}" type="slidenum">
              <a:rPr lang="en-US" sz="900" smtClean="0"/>
              <a:t>‹#›</a:t>
            </a:fld>
            <a:endParaRPr lang="en-US" sz="900" dirty="0"/>
          </a:p>
        </p:txBody>
      </p:sp>
      <p:cxnSp>
        <p:nvCxnSpPr>
          <p:cNvPr id="11" name="Straight Connector 10"/>
          <p:cNvCxnSpPr/>
          <p:nvPr/>
        </p:nvCxnSpPr>
        <p:spPr>
          <a:xfrm flipV="1">
            <a:off x="231040" y="6484450"/>
            <a:ext cx="8688832" cy="602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7848601" y="6172202"/>
            <a:ext cx="858281" cy="558413"/>
            <a:chOff x="7848600" y="6172200"/>
            <a:chExt cx="858281" cy="558413"/>
          </a:xfrm>
        </p:grpSpPr>
        <p:sp>
          <p:nvSpPr>
            <p:cNvPr id="22" name="Oval 21"/>
            <p:cNvSpPr/>
            <p:nvPr/>
          </p:nvSpPr>
          <p:spPr>
            <a:xfrm>
              <a:off x="7848600" y="6172200"/>
              <a:ext cx="858281" cy="558413"/>
            </a:xfrm>
            <a:prstGeom prst="ellipse">
              <a:avLst/>
            </a:prstGeom>
            <a:solidFill>
              <a:schemeClr val="bg1"/>
            </a:solidFill>
            <a:ln w="28575">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23" name="Picture 22" descr="FHA-Footer-Logo.png"/>
            <p:cNvPicPr>
              <a:picLocks noChangeAspect="1"/>
            </p:cNvPicPr>
            <p:nvPr/>
          </p:nvPicPr>
          <p:blipFill rotWithShape="1">
            <a:blip r:embed="rId2"/>
            <a:srcRect l="74619" t="20373" r="13782" b="19941"/>
            <a:stretch/>
          </p:blipFill>
          <p:spPr>
            <a:xfrm>
              <a:off x="7972192" y="6254093"/>
              <a:ext cx="607663" cy="380587"/>
            </a:xfrm>
            <a:prstGeom prst="rect">
              <a:avLst/>
            </a:prstGeom>
            <a:ln>
              <a:noFill/>
            </a:ln>
          </p:spPr>
        </p:pic>
      </p:grpSp>
      <p:grpSp>
        <p:nvGrpSpPr>
          <p:cNvPr id="24" name="Group 23"/>
          <p:cNvGrpSpPr/>
          <p:nvPr/>
        </p:nvGrpSpPr>
        <p:grpSpPr>
          <a:xfrm>
            <a:off x="226559" y="22443"/>
            <a:ext cx="8612643" cy="745695"/>
            <a:chOff x="226558" y="22441"/>
            <a:chExt cx="8612643" cy="745695"/>
          </a:xfrm>
        </p:grpSpPr>
        <p:pic>
          <p:nvPicPr>
            <p:cNvPr id="25" name="Picture 3"/>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54119" r="877" b="21847"/>
            <a:stretch/>
          </p:blipFill>
          <p:spPr bwMode="auto">
            <a:xfrm>
              <a:off x="226558" y="186626"/>
              <a:ext cx="8612643" cy="387117"/>
            </a:xfrm>
            <a:prstGeom prst="rect">
              <a:avLst/>
            </a:prstGeom>
            <a:solidFill>
              <a:schemeClr val="accent1"/>
            </a:solidFill>
            <a:ln>
              <a:noFill/>
            </a:ln>
            <a:effectLst/>
            <a:extLst/>
          </p:spPr>
        </p:pic>
        <p:pic>
          <p:nvPicPr>
            <p:cNvPr id="26" name="Picture 25" descr="HUD Seal BK Seal G2.tif"/>
            <p:cNvPicPr/>
            <p:nvPr/>
          </p:nvPicPr>
          <p:blipFill>
            <a:blip r:embed="rId4"/>
            <a:stretch>
              <a:fillRect/>
            </a:stretch>
          </p:blipFill>
          <p:spPr>
            <a:xfrm>
              <a:off x="381001" y="22441"/>
              <a:ext cx="762000" cy="745695"/>
            </a:xfrm>
            <a:prstGeom prst="rect">
              <a:avLst/>
            </a:prstGeom>
          </p:spPr>
        </p:pic>
        <p:sp>
          <p:nvSpPr>
            <p:cNvPr id="27" name="TextBox 26"/>
            <p:cNvSpPr txBox="1"/>
            <p:nvPr/>
          </p:nvSpPr>
          <p:spPr>
            <a:xfrm>
              <a:off x="3139821" y="226304"/>
              <a:ext cx="5562601" cy="253916"/>
            </a:xfrm>
            <a:prstGeom prst="rect">
              <a:avLst/>
            </a:prstGeom>
            <a:noFill/>
          </p:spPr>
          <p:txBody>
            <a:bodyPr wrap="square" rtlCol="0">
              <a:spAutoFit/>
            </a:bodyPr>
            <a:lstStyle/>
            <a:p>
              <a:pPr algn="r"/>
              <a:r>
                <a:rPr lang="en-US" sz="1050" b="1" dirty="0">
                  <a:solidFill>
                    <a:schemeClr val="bg1"/>
                  </a:solidFill>
                </a:rPr>
                <a:t>FHA’s Office of Single Family Housing</a:t>
              </a:r>
            </a:p>
          </p:txBody>
        </p:sp>
      </p:grpSp>
    </p:spTree>
    <p:extLst>
      <p:ext uri="{BB962C8B-B14F-4D97-AF65-F5344CB8AC3E}">
        <p14:creationId xmlns:p14="http://schemas.microsoft.com/office/powerpoint/2010/main" val="101304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68136"/>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768138"/>
            <a:ext cx="5111750" cy="535802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930186"/>
            <a:ext cx="3008313" cy="419597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6" name="TextBox 15"/>
          <p:cNvSpPr txBox="1"/>
          <p:nvPr/>
        </p:nvSpPr>
        <p:spPr>
          <a:xfrm>
            <a:off x="8702422" y="6509608"/>
            <a:ext cx="319318" cy="230832"/>
          </a:xfrm>
          <a:prstGeom prst="rect">
            <a:avLst/>
          </a:prstGeom>
          <a:noFill/>
        </p:spPr>
        <p:txBody>
          <a:bodyPr wrap="none" rtlCol="0">
            <a:spAutoFit/>
          </a:bodyPr>
          <a:lstStyle/>
          <a:p>
            <a:fld id="{C008FC16-488B-479C-8169-00AE736B4CB3}" type="slidenum">
              <a:rPr lang="en-US" sz="900" smtClean="0"/>
              <a:t>‹#›</a:t>
            </a:fld>
            <a:endParaRPr lang="en-US" sz="900" dirty="0"/>
          </a:p>
        </p:txBody>
      </p:sp>
      <p:cxnSp>
        <p:nvCxnSpPr>
          <p:cNvPr id="14" name="Straight Connector 13"/>
          <p:cNvCxnSpPr/>
          <p:nvPr/>
        </p:nvCxnSpPr>
        <p:spPr>
          <a:xfrm flipV="1">
            <a:off x="231040" y="6484450"/>
            <a:ext cx="8688832" cy="602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848601" y="6172202"/>
            <a:ext cx="858281" cy="558413"/>
            <a:chOff x="7848600" y="6172200"/>
            <a:chExt cx="858281" cy="558413"/>
          </a:xfrm>
        </p:grpSpPr>
        <p:sp>
          <p:nvSpPr>
            <p:cNvPr id="25" name="Oval 24"/>
            <p:cNvSpPr/>
            <p:nvPr/>
          </p:nvSpPr>
          <p:spPr>
            <a:xfrm>
              <a:off x="7848600" y="6172200"/>
              <a:ext cx="858281" cy="558413"/>
            </a:xfrm>
            <a:prstGeom prst="ellipse">
              <a:avLst/>
            </a:prstGeom>
            <a:solidFill>
              <a:schemeClr val="bg1"/>
            </a:solidFill>
            <a:ln w="28575">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26" name="Picture 25" descr="FHA-Footer-Logo.png"/>
            <p:cNvPicPr>
              <a:picLocks noChangeAspect="1"/>
            </p:cNvPicPr>
            <p:nvPr/>
          </p:nvPicPr>
          <p:blipFill rotWithShape="1">
            <a:blip r:embed="rId2"/>
            <a:srcRect l="74619" t="20373" r="13782" b="19941"/>
            <a:stretch/>
          </p:blipFill>
          <p:spPr>
            <a:xfrm>
              <a:off x="7972192" y="6254093"/>
              <a:ext cx="607663" cy="380587"/>
            </a:xfrm>
            <a:prstGeom prst="rect">
              <a:avLst/>
            </a:prstGeom>
            <a:ln>
              <a:noFill/>
            </a:ln>
          </p:spPr>
        </p:pic>
      </p:grpSp>
      <p:grpSp>
        <p:nvGrpSpPr>
          <p:cNvPr id="27" name="Group 26"/>
          <p:cNvGrpSpPr/>
          <p:nvPr/>
        </p:nvGrpSpPr>
        <p:grpSpPr>
          <a:xfrm>
            <a:off x="226559" y="22443"/>
            <a:ext cx="8612643" cy="745695"/>
            <a:chOff x="226558" y="22441"/>
            <a:chExt cx="8612643" cy="745695"/>
          </a:xfrm>
        </p:grpSpPr>
        <p:pic>
          <p:nvPicPr>
            <p:cNvPr id="28" name="Picture 3"/>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54119" r="877" b="21847"/>
            <a:stretch/>
          </p:blipFill>
          <p:spPr bwMode="auto">
            <a:xfrm>
              <a:off x="226558" y="186626"/>
              <a:ext cx="8612643" cy="387117"/>
            </a:xfrm>
            <a:prstGeom prst="rect">
              <a:avLst/>
            </a:prstGeom>
            <a:solidFill>
              <a:schemeClr val="accent1"/>
            </a:solidFill>
            <a:ln>
              <a:noFill/>
            </a:ln>
            <a:effectLst/>
            <a:extLst/>
          </p:spPr>
        </p:pic>
        <p:pic>
          <p:nvPicPr>
            <p:cNvPr id="29" name="Picture 28" descr="HUD Seal BK Seal G2.tif"/>
            <p:cNvPicPr/>
            <p:nvPr/>
          </p:nvPicPr>
          <p:blipFill>
            <a:blip r:embed="rId4"/>
            <a:stretch>
              <a:fillRect/>
            </a:stretch>
          </p:blipFill>
          <p:spPr>
            <a:xfrm>
              <a:off x="381001" y="22441"/>
              <a:ext cx="762000" cy="745695"/>
            </a:xfrm>
            <a:prstGeom prst="rect">
              <a:avLst/>
            </a:prstGeom>
          </p:spPr>
        </p:pic>
        <p:sp>
          <p:nvSpPr>
            <p:cNvPr id="30" name="TextBox 29"/>
            <p:cNvSpPr txBox="1"/>
            <p:nvPr/>
          </p:nvSpPr>
          <p:spPr>
            <a:xfrm>
              <a:off x="3139821" y="226304"/>
              <a:ext cx="5562601" cy="253916"/>
            </a:xfrm>
            <a:prstGeom prst="rect">
              <a:avLst/>
            </a:prstGeom>
            <a:noFill/>
          </p:spPr>
          <p:txBody>
            <a:bodyPr wrap="square" rtlCol="0">
              <a:spAutoFit/>
            </a:bodyPr>
            <a:lstStyle/>
            <a:p>
              <a:pPr algn="r"/>
              <a:r>
                <a:rPr lang="en-US" sz="1050" b="1" dirty="0">
                  <a:solidFill>
                    <a:schemeClr val="bg1"/>
                  </a:solidFill>
                </a:rPr>
                <a:t>FHA’s Office of Single Family Housing</a:t>
              </a:r>
            </a:p>
          </p:txBody>
        </p:sp>
      </p:grpSp>
    </p:spTree>
    <p:extLst>
      <p:ext uri="{BB962C8B-B14F-4D97-AF65-F5344CB8AC3E}">
        <p14:creationId xmlns:p14="http://schemas.microsoft.com/office/powerpoint/2010/main" val="399822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0" name="TextBox 19"/>
          <p:cNvSpPr txBox="1"/>
          <p:nvPr/>
        </p:nvSpPr>
        <p:spPr>
          <a:xfrm>
            <a:off x="8702422" y="6509608"/>
            <a:ext cx="319318" cy="230832"/>
          </a:xfrm>
          <a:prstGeom prst="rect">
            <a:avLst/>
          </a:prstGeom>
          <a:noFill/>
        </p:spPr>
        <p:txBody>
          <a:bodyPr wrap="none" rtlCol="0">
            <a:spAutoFit/>
          </a:bodyPr>
          <a:lstStyle/>
          <a:p>
            <a:fld id="{C008FC16-488B-479C-8169-00AE736B4CB3}" type="slidenum">
              <a:rPr lang="en-US" sz="900" smtClean="0"/>
              <a:t>‹#›</a:t>
            </a:fld>
            <a:endParaRPr lang="en-US" sz="900" dirty="0"/>
          </a:p>
        </p:txBody>
      </p:sp>
      <p:cxnSp>
        <p:nvCxnSpPr>
          <p:cNvPr id="16" name="Straight Connector 15"/>
          <p:cNvCxnSpPr/>
          <p:nvPr/>
        </p:nvCxnSpPr>
        <p:spPr>
          <a:xfrm flipV="1">
            <a:off x="231040" y="6484450"/>
            <a:ext cx="8688832" cy="602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848601" y="6172202"/>
            <a:ext cx="858281" cy="558413"/>
            <a:chOff x="7848600" y="6172200"/>
            <a:chExt cx="858281" cy="558413"/>
          </a:xfrm>
        </p:grpSpPr>
        <p:sp>
          <p:nvSpPr>
            <p:cNvPr id="18" name="Oval 17"/>
            <p:cNvSpPr/>
            <p:nvPr/>
          </p:nvSpPr>
          <p:spPr>
            <a:xfrm>
              <a:off x="7848600" y="6172200"/>
              <a:ext cx="858281" cy="558413"/>
            </a:xfrm>
            <a:prstGeom prst="ellipse">
              <a:avLst/>
            </a:prstGeom>
            <a:solidFill>
              <a:schemeClr val="bg1"/>
            </a:solidFill>
            <a:ln w="28575">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19" name="Picture 18" descr="FHA-Footer-Logo.png"/>
            <p:cNvPicPr>
              <a:picLocks noChangeAspect="1"/>
            </p:cNvPicPr>
            <p:nvPr/>
          </p:nvPicPr>
          <p:blipFill rotWithShape="1">
            <a:blip r:embed="rId2"/>
            <a:srcRect l="74619" t="20373" r="13782" b="19941"/>
            <a:stretch/>
          </p:blipFill>
          <p:spPr>
            <a:xfrm>
              <a:off x="7972192" y="6254093"/>
              <a:ext cx="607663" cy="380587"/>
            </a:xfrm>
            <a:prstGeom prst="rect">
              <a:avLst/>
            </a:prstGeom>
            <a:ln>
              <a:noFill/>
            </a:ln>
          </p:spPr>
        </p:pic>
      </p:grpSp>
      <p:grpSp>
        <p:nvGrpSpPr>
          <p:cNvPr id="27" name="Group 26"/>
          <p:cNvGrpSpPr/>
          <p:nvPr/>
        </p:nvGrpSpPr>
        <p:grpSpPr>
          <a:xfrm>
            <a:off x="226559" y="22443"/>
            <a:ext cx="8612643" cy="745695"/>
            <a:chOff x="226558" y="22441"/>
            <a:chExt cx="8612643" cy="745695"/>
          </a:xfrm>
        </p:grpSpPr>
        <p:pic>
          <p:nvPicPr>
            <p:cNvPr id="28" name="Picture 3"/>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54119" r="877" b="21847"/>
            <a:stretch/>
          </p:blipFill>
          <p:spPr bwMode="auto">
            <a:xfrm>
              <a:off x="226558" y="186626"/>
              <a:ext cx="8612643" cy="387117"/>
            </a:xfrm>
            <a:prstGeom prst="rect">
              <a:avLst/>
            </a:prstGeom>
            <a:solidFill>
              <a:schemeClr val="accent1"/>
            </a:solidFill>
            <a:ln>
              <a:noFill/>
            </a:ln>
            <a:effectLst/>
            <a:extLst/>
          </p:spPr>
        </p:pic>
        <p:pic>
          <p:nvPicPr>
            <p:cNvPr id="29" name="Picture 28" descr="HUD Seal BK Seal G2.tif"/>
            <p:cNvPicPr/>
            <p:nvPr/>
          </p:nvPicPr>
          <p:blipFill>
            <a:blip r:embed="rId4"/>
            <a:stretch>
              <a:fillRect/>
            </a:stretch>
          </p:blipFill>
          <p:spPr>
            <a:xfrm>
              <a:off x="381001" y="22441"/>
              <a:ext cx="762000" cy="745695"/>
            </a:xfrm>
            <a:prstGeom prst="rect">
              <a:avLst/>
            </a:prstGeom>
          </p:spPr>
        </p:pic>
        <p:sp>
          <p:nvSpPr>
            <p:cNvPr id="30" name="TextBox 29"/>
            <p:cNvSpPr txBox="1"/>
            <p:nvPr/>
          </p:nvSpPr>
          <p:spPr>
            <a:xfrm>
              <a:off x="3139821" y="226304"/>
              <a:ext cx="5562601" cy="253916"/>
            </a:xfrm>
            <a:prstGeom prst="rect">
              <a:avLst/>
            </a:prstGeom>
            <a:noFill/>
          </p:spPr>
          <p:txBody>
            <a:bodyPr wrap="square" rtlCol="0">
              <a:spAutoFit/>
            </a:bodyPr>
            <a:lstStyle/>
            <a:p>
              <a:pPr algn="r"/>
              <a:r>
                <a:rPr lang="en-US" sz="1050" b="1" dirty="0">
                  <a:solidFill>
                    <a:schemeClr val="bg1"/>
                  </a:solidFill>
                </a:rPr>
                <a:t>FHA’s Office of Single Family Housing</a:t>
              </a:r>
            </a:p>
          </p:txBody>
        </p:sp>
      </p:grpSp>
    </p:spTree>
    <p:extLst>
      <p:ext uri="{BB962C8B-B14F-4D97-AF65-F5344CB8AC3E}">
        <p14:creationId xmlns:p14="http://schemas.microsoft.com/office/powerpoint/2010/main" val="193881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53293"/>
            <a:ext cx="8229600" cy="864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83BDB6-8F19-4D5C-ACE4-5FBA76DA84D4}" type="slidenum">
              <a:rPr lang="en-US" smtClean="0"/>
              <a:t>‹#›</a:t>
            </a:fld>
            <a:endParaRPr lang="en-US" dirty="0"/>
          </a:p>
        </p:txBody>
      </p:sp>
    </p:spTree>
    <p:extLst>
      <p:ext uri="{BB962C8B-B14F-4D97-AF65-F5344CB8AC3E}">
        <p14:creationId xmlns:p14="http://schemas.microsoft.com/office/powerpoint/2010/main" val="390912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42900" rtl="0" eaLnBrk="1" latinLnBrk="0" hangingPunct="1">
        <a:spcBef>
          <a:spcPct val="0"/>
        </a:spcBef>
        <a:buNone/>
        <a:defRPr sz="2400" b="1"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1500" kern="1200">
          <a:solidFill>
            <a:schemeClr val="tx1"/>
          </a:solidFill>
          <a:latin typeface="+mn-lt"/>
          <a:ea typeface="+mn-ea"/>
          <a:cs typeface="+mn-cs"/>
        </a:defRPr>
      </a:lvl2pPr>
      <a:lvl3pPr marL="857250" indent="-171450" algn="l" defTabSz="342900" rtl="0" eaLnBrk="1" latinLnBrk="0" hangingPunct="1">
        <a:spcBef>
          <a:spcPct val="20000"/>
        </a:spcBef>
        <a:buFont typeface="Wingdings" charset="2"/>
        <a:buChar char="§"/>
        <a:defRPr sz="135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ortal.hud.gov/hudportal/documents/huddoc?id=TI_PI_AllowLoanPar.do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portal.hud.gov/hudportal/HUD?src=/program_offices/housing/sfh/title"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07672"/>
            <a:ext cx="7772400" cy="2064328"/>
          </a:xfrm>
        </p:spPr>
        <p:txBody>
          <a:bodyPr>
            <a:normAutofit fontScale="90000"/>
          </a:bodyPr>
          <a:lstStyle/>
          <a:p>
            <a:pPr lvl="0" defTabSz="914400">
              <a:spcBef>
                <a:spcPts val="0"/>
              </a:spcBef>
              <a:defRPr/>
            </a:pPr>
            <a:br>
              <a:rPr lang="en-US" sz="1400" b="0" kern="0" dirty="0"/>
            </a:br>
            <a:br>
              <a:rPr lang="en-US" sz="1400" b="0" kern="0" dirty="0"/>
            </a:br>
            <a:r>
              <a:rPr lang="en-US" sz="3100" dirty="0">
                <a:ea typeface="Verdana" panose="020B0604030504040204" pitchFamily="34" charset="0"/>
                <a:cs typeface="Verdana" panose="020B0604030504040204" pitchFamily="34" charset="0"/>
              </a:rPr>
              <a:t>FHA Loan Programs for Financing </a:t>
            </a:r>
            <a:br>
              <a:rPr lang="en-US" sz="3100" dirty="0">
                <a:ea typeface="Verdana" panose="020B0604030504040204" pitchFamily="34" charset="0"/>
                <a:cs typeface="Verdana" panose="020B0604030504040204" pitchFamily="34" charset="0"/>
              </a:rPr>
            </a:br>
            <a:r>
              <a:rPr lang="en-US" sz="3100" dirty="0">
                <a:ea typeface="Verdana" panose="020B0604030504040204" pitchFamily="34" charset="0"/>
                <a:cs typeface="Verdana" panose="020B0604030504040204" pitchFamily="34" charset="0"/>
              </a:rPr>
              <a:t>Energy-Related Features/Improvements</a:t>
            </a:r>
            <a:br>
              <a:rPr lang="en-US" sz="2000" kern="0" dirty="0"/>
            </a:br>
            <a:br>
              <a:rPr lang="en-US" sz="2000" kern="0" dirty="0"/>
            </a:br>
            <a:br>
              <a:rPr lang="en-US" sz="1400" b="0" kern="0" dirty="0"/>
            </a:br>
            <a:endParaRPr lang="en-US" dirty="0"/>
          </a:p>
        </p:txBody>
      </p:sp>
      <p:sp>
        <p:nvSpPr>
          <p:cNvPr id="3" name="Subtitle 2"/>
          <p:cNvSpPr>
            <a:spLocks noGrp="1"/>
          </p:cNvSpPr>
          <p:nvPr>
            <p:ph type="subTitle" idx="1"/>
          </p:nvPr>
        </p:nvSpPr>
        <p:spPr>
          <a:xfrm>
            <a:off x="4027055" y="4886358"/>
            <a:ext cx="4932218" cy="1218878"/>
          </a:xfrm>
        </p:spPr>
        <p:txBody>
          <a:bodyPr>
            <a:normAutofit fontScale="25000" lnSpcReduction="20000"/>
          </a:bodyPr>
          <a:lstStyle/>
          <a:p>
            <a:r>
              <a:rPr lang="en-US" sz="4800" dirty="0"/>
              <a:t>Presented by:</a:t>
            </a:r>
          </a:p>
          <a:p>
            <a:r>
              <a:rPr lang="en-US" sz="5600" b="1" dirty="0"/>
              <a:t>Kevin Stevens—</a:t>
            </a:r>
            <a:r>
              <a:rPr lang="en-US" sz="5600" dirty="0"/>
              <a:t>Director, Office of Single Family Program Development, Federal Housing Administration (FHA)</a:t>
            </a:r>
          </a:p>
          <a:p>
            <a:endParaRPr lang="en-US" sz="5600" dirty="0"/>
          </a:p>
          <a:p>
            <a:r>
              <a:rPr lang="en-US" sz="5600" b="1" dirty="0"/>
              <a:t>Patricia McBarron</a:t>
            </a:r>
            <a:r>
              <a:rPr lang="en-US" sz="5600" dirty="0"/>
              <a:t>—Credit Policy Specialist, Office of  Single Family Program Development, HMID</a:t>
            </a:r>
          </a:p>
          <a:p>
            <a:endParaRPr lang="en-US" dirty="0"/>
          </a:p>
        </p:txBody>
      </p:sp>
    </p:spTree>
    <p:extLst>
      <p:ext uri="{BB962C8B-B14F-4D97-AF65-F5344CB8AC3E}">
        <p14:creationId xmlns:p14="http://schemas.microsoft.com/office/powerpoint/2010/main" val="3163912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4735" y="865243"/>
            <a:ext cx="7452852" cy="584775"/>
          </a:xfrm>
          <a:prstGeom prst="rect">
            <a:avLst/>
          </a:prstGeom>
          <a:noFill/>
        </p:spPr>
        <p:txBody>
          <a:bodyPr wrap="square" rtlCol="0">
            <a:spAutoFit/>
          </a:bodyPr>
          <a:lstStyle/>
          <a:p>
            <a:r>
              <a:rPr lang="en-US" sz="3200" b="1" dirty="0">
                <a:latin typeface="+mj-lt"/>
              </a:rPr>
              <a:t>203(k): Volume</a:t>
            </a:r>
            <a:endParaRPr lang="en-US" sz="3000" b="1" dirty="0">
              <a:latin typeface="+mj-lt"/>
            </a:endParaRPr>
          </a:p>
        </p:txBody>
      </p:sp>
      <p:sp>
        <p:nvSpPr>
          <p:cNvPr id="3" name="Rectangle 2"/>
          <p:cNvSpPr/>
          <p:nvPr/>
        </p:nvSpPr>
        <p:spPr>
          <a:xfrm>
            <a:off x="1793869" y="5317603"/>
            <a:ext cx="3827394" cy="369332"/>
          </a:xfrm>
          <a:prstGeom prst="rect">
            <a:avLst/>
          </a:prstGeom>
        </p:spPr>
        <p:txBody>
          <a:bodyPr wrap="none">
            <a:spAutoFit/>
          </a:bodyPr>
          <a:lstStyle/>
          <a:p>
            <a:r>
              <a:rPr lang="en-US" dirty="0"/>
              <a:t>Ending Quarter 2, FY 2017 (3/20/2017)</a:t>
            </a:r>
          </a:p>
        </p:txBody>
      </p:sp>
      <p:graphicFrame>
        <p:nvGraphicFramePr>
          <p:cNvPr id="6" name="Object 5"/>
          <p:cNvGraphicFramePr>
            <a:graphicFrameLocks noChangeAspect="1"/>
          </p:cNvGraphicFramePr>
          <p:nvPr>
            <p:extLst>
              <p:ext uri="{D42A27DB-BD31-4B8C-83A1-F6EECF244321}">
                <p14:modId xmlns:p14="http://schemas.microsoft.com/office/powerpoint/2010/main" val="3259454717"/>
              </p:ext>
            </p:extLst>
          </p:nvPr>
        </p:nvGraphicFramePr>
        <p:xfrm>
          <a:off x="1793869" y="1589028"/>
          <a:ext cx="4457700" cy="3603625"/>
        </p:xfrm>
        <a:graphic>
          <a:graphicData uri="http://schemas.openxmlformats.org/presentationml/2006/ole">
            <mc:AlternateContent xmlns:mc="http://schemas.openxmlformats.org/markup-compatibility/2006">
              <mc:Choice xmlns:v="urn:schemas-microsoft-com:vml" Requires="v">
                <p:oleObj spid="_x0000_s3080" name="Worksheet" r:id="rId4" imgW="4457626" imgH="3604176" progId="Excel.Sheet.12">
                  <p:embed/>
                </p:oleObj>
              </mc:Choice>
              <mc:Fallback>
                <p:oleObj name="Worksheet" r:id="rId4" imgW="4457626" imgH="3604176" progId="Excel.Sheet.12">
                  <p:embed/>
                  <p:pic>
                    <p:nvPicPr>
                      <p:cNvPr id="0" name=""/>
                      <p:cNvPicPr/>
                      <p:nvPr/>
                    </p:nvPicPr>
                    <p:blipFill>
                      <a:blip r:embed="rId5"/>
                      <a:stretch>
                        <a:fillRect/>
                      </a:stretch>
                    </p:blipFill>
                    <p:spPr>
                      <a:xfrm>
                        <a:off x="1793869" y="1589028"/>
                        <a:ext cx="4457700" cy="3603625"/>
                      </a:xfrm>
                      <a:prstGeom prst="rect">
                        <a:avLst/>
                      </a:prstGeom>
                    </p:spPr>
                  </p:pic>
                </p:oleObj>
              </mc:Fallback>
            </mc:AlternateContent>
          </a:graphicData>
        </a:graphic>
      </p:graphicFrame>
    </p:spTree>
    <p:extLst>
      <p:ext uri="{BB962C8B-B14F-4D97-AF65-F5344CB8AC3E}">
        <p14:creationId xmlns:p14="http://schemas.microsoft.com/office/powerpoint/2010/main" val="102272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4735" y="865243"/>
            <a:ext cx="7452852" cy="584775"/>
          </a:xfrm>
          <a:prstGeom prst="rect">
            <a:avLst/>
          </a:prstGeom>
          <a:noFill/>
        </p:spPr>
        <p:txBody>
          <a:bodyPr wrap="square" rtlCol="0">
            <a:spAutoFit/>
          </a:bodyPr>
          <a:lstStyle/>
          <a:p>
            <a:r>
              <a:rPr lang="en-US" sz="3200" b="1" dirty="0">
                <a:latin typeface="+mj-lt"/>
              </a:rPr>
              <a:t>Energy Efficient Mortgages</a:t>
            </a:r>
            <a:endParaRPr lang="en-US" sz="3000" b="1" dirty="0">
              <a:latin typeface="+mj-lt"/>
            </a:endParaRPr>
          </a:p>
        </p:txBody>
      </p:sp>
      <p:sp>
        <p:nvSpPr>
          <p:cNvPr id="3" name="TextBox 2"/>
          <p:cNvSpPr txBox="1"/>
          <p:nvPr/>
        </p:nvSpPr>
        <p:spPr>
          <a:xfrm>
            <a:off x="894735" y="2032000"/>
            <a:ext cx="7852101" cy="4127284"/>
          </a:xfrm>
          <a:prstGeom prst="rect">
            <a:avLst/>
          </a:prstGeom>
          <a:noFill/>
        </p:spPr>
        <p:txBody>
          <a:bodyPr wrap="square" rtlCol="0">
            <a:spAutoFit/>
          </a:bodyPr>
          <a:lstStyle/>
          <a:p>
            <a:pPr>
              <a:lnSpc>
                <a:spcPct val="90000"/>
              </a:lnSpc>
            </a:pPr>
            <a:r>
              <a:rPr lang="en-US" sz="2400" b="1" dirty="0">
                <a:latin typeface="Calibri" panose="020F0502020204030204" pitchFamily="34" charset="0"/>
                <a:cs typeface="Calibri" panose="020F0502020204030204" pitchFamily="34" charset="0"/>
              </a:rPr>
              <a:t>Requirements:</a:t>
            </a:r>
          </a:p>
          <a:p>
            <a:pPr>
              <a:lnSpc>
                <a:spcPct val="90000"/>
              </a:lnSpc>
            </a:pPr>
            <a:endParaRPr lang="en-US" b="1" dirty="0">
              <a:latin typeface="Bookman Old Style" panose="02050604050505020204" pitchFamily="18" charset="0"/>
            </a:endParaRPr>
          </a:p>
          <a:p>
            <a:pPr marL="342900" indent="-342900">
              <a:lnSpc>
                <a:spcPct val="90000"/>
              </a:lnSpc>
              <a:buFont typeface="Arial" panose="020B0604020202020204" pitchFamily="34" charset="0"/>
              <a:buChar char="•"/>
            </a:pPr>
            <a:r>
              <a:rPr lang="en-US" sz="2000" dirty="0"/>
              <a:t>Home Energy Assessment</a:t>
            </a:r>
          </a:p>
          <a:p>
            <a:pPr marL="342900" indent="-342900">
              <a:lnSpc>
                <a:spcPct val="90000"/>
              </a:lnSpc>
              <a:buFont typeface="Arial" panose="020B0604020202020204" pitchFamily="34" charset="0"/>
              <a:buChar char="•"/>
            </a:pPr>
            <a:r>
              <a:rPr lang="en-US" sz="2000" dirty="0"/>
              <a:t>Improvements must be recommended on the Assessment Report</a:t>
            </a:r>
          </a:p>
          <a:p>
            <a:pPr marL="342900" indent="-342900">
              <a:lnSpc>
                <a:spcPct val="90000"/>
              </a:lnSpc>
              <a:buFont typeface="Arial" panose="020B0604020202020204" pitchFamily="34" charset="0"/>
              <a:buChar char="•"/>
            </a:pPr>
            <a:r>
              <a:rPr lang="en-US" sz="2000" dirty="0"/>
              <a:t>Financed improvements must be cost-effective Test – means they must pay for themselves with energy projected to be saved</a:t>
            </a:r>
          </a:p>
          <a:p>
            <a:pPr marL="342900" indent="-342900">
              <a:lnSpc>
                <a:spcPct val="90000"/>
              </a:lnSpc>
              <a:buFont typeface="Arial" panose="020B0604020202020204" pitchFamily="34" charset="0"/>
              <a:buChar char="•"/>
            </a:pPr>
            <a:r>
              <a:rPr lang="en-US" sz="2000" dirty="0"/>
              <a:t>Maximum financeable energy package that can be added to the Base Loan Amount is the lesser of: </a:t>
            </a:r>
          </a:p>
          <a:p>
            <a:pPr marL="684213" lvl="1" indent="-342900">
              <a:lnSpc>
                <a:spcPct val="90000"/>
              </a:lnSpc>
              <a:buFont typeface="+mj-lt"/>
              <a:buAutoNum type="alphaLcParenR"/>
            </a:pPr>
            <a:r>
              <a:rPr lang="en-US" dirty="0"/>
              <a:t>the cost of the cost-effective energy package as determined by the home energy audit; or </a:t>
            </a:r>
          </a:p>
          <a:p>
            <a:pPr marL="684213" indent="-342900"/>
            <a:r>
              <a:rPr lang="en-US" dirty="0"/>
              <a:t>b)  the lesser of 5 percent of: </a:t>
            </a:r>
          </a:p>
          <a:p>
            <a:pPr marL="1144588" lvl="2" indent="-460375">
              <a:buFont typeface="Wingdings" panose="05000000000000000000" pitchFamily="2" charset="2"/>
              <a:buChar char="§"/>
            </a:pPr>
            <a:r>
              <a:rPr lang="en-US" sz="1600" dirty="0"/>
              <a:t>the Adjusted Value; </a:t>
            </a:r>
          </a:p>
          <a:p>
            <a:pPr marL="1144588" lvl="2" indent="-460375">
              <a:buFont typeface="Wingdings" panose="05000000000000000000" pitchFamily="2" charset="2"/>
              <a:buChar char="§"/>
            </a:pPr>
            <a:r>
              <a:rPr lang="en-US" sz="1600" dirty="0"/>
              <a:t>115 percent of the median area price of a Single Family dwelling; or </a:t>
            </a:r>
          </a:p>
          <a:p>
            <a:pPr marL="1144588" lvl="2" indent="-460375">
              <a:buFont typeface="Wingdings" panose="05000000000000000000" pitchFamily="2" charset="2"/>
              <a:buChar char="§"/>
            </a:pPr>
            <a:r>
              <a:rPr lang="en-US" sz="1600" dirty="0"/>
              <a:t>150 percent of the national conforming mortgage limit. </a:t>
            </a:r>
          </a:p>
          <a:p>
            <a:endParaRPr lang="en-US" dirty="0"/>
          </a:p>
        </p:txBody>
      </p:sp>
    </p:spTree>
    <p:extLst>
      <p:ext uri="{BB962C8B-B14F-4D97-AF65-F5344CB8AC3E}">
        <p14:creationId xmlns:p14="http://schemas.microsoft.com/office/powerpoint/2010/main" val="217590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4735" y="865243"/>
            <a:ext cx="7452852" cy="1077218"/>
          </a:xfrm>
          <a:prstGeom prst="rect">
            <a:avLst/>
          </a:prstGeom>
          <a:noFill/>
        </p:spPr>
        <p:txBody>
          <a:bodyPr wrap="square" rtlCol="0">
            <a:spAutoFit/>
          </a:bodyPr>
          <a:lstStyle/>
          <a:p>
            <a:r>
              <a:rPr lang="en-US" sz="3200" b="1" dirty="0">
                <a:latin typeface="+mj-lt"/>
              </a:rPr>
              <a:t>EEM: Borrower Qualifies without Energy Package</a:t>
            </a:r>
            <a:endParaRPr lang="en-US" sz="3000" b="1" dirty="0">
              <a:latin typeface="+mj-lt"/>
            </a:endParaRPr>
          </a:p>
        </p:txBody>
      </p:sp>
      <p:pic>
        <p:nvPicPr>
          <p:cNvPr id="3" name="Picture 2"/>
          <p:cNvPicPr>
            <a:picLocks noChangeAspect="1"/>
          </p:cNvPicPr>
          <p:nvPr/>
        </p:nvPicPr>
        <p:blipFill>
          <a:blip r:embed="rId3"/>
          <a:stretch>
            <a:fillRect/>
          </a:stretch>
        </p:blipFill>
        <p:spPr>
          <a:xfrm>
            <a:off x="405354" y="2548026"/>
            <a:ext cx="4128939" cy="1930400"/>
          </a:xfrm>
          <a:prstGeom prst="rect">
            <a:avLst/>
          </a:prstGeom>
        </p:spPr>
      </p:pic>
      <p:pic>
        <p:nvPicPr>
          <p:cNvPr id="2" name="Picture 1"/>
          <p:cNvPicPr>
            <a:picLocks noChangeAspect="1"/>
          </p:cNvPicPr>
          <p:nvPr/>
        </p:nvPicPr>
        <p:blipFill>
          <a:blip r:embed="rId4"/>
          <a:stretch>
            <a:fillRect/>
          </a:stretch>
        </p:blipFill>
        <p:spPr>
          <a:xfrm>
            <a:off x="4534293" y="2545827"/>
            <a:ext cx="4003038" cy="1932599"/>
          </a:xfrm>
          <a:prstGeom prst="rect">
            <a:avLst/>
          </a:prstGeom>
        </p:spPr>
      </p:pic>
    </p:spTree>
    <p:extLst>
      <p:ext uri="{BB962C8B-B14F-4D97-AF65-F5344CB8AC3E}">
        <p14:creationId xmlns:p14="http://schemas.microsoft.com/office/powerpoint/2010/main" val="84288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4735" y="865243"/>
            <a:ext cx="7452852" cy="584775"/>
          </a:xfrm>
          <a:prstGeom prst="rect">
            <a:avLst/>
          </a:prstGeom>
          <a:noFill/>
        </p:spPr>
        <p:txBody>
          <a:bodyPr wrap="square" rtlCol="0">
            <a:spAutoFit/>
          </a:bodyPr>
          <a:lstStyle/>
          <a:p>
            <a:r>
              <a:rPr lang="en-US" sz="3200" b="1" dirty="0">
                <a:latin typeface="+mj-lt"/>
              </a:rPr>
              <a:t>EEM: Volume</a:t>
            </a:r>
            <a:endParaRPr lang="en-US" sz="3000" b="1" dirty="0">
              <a:latin typeface="+mj-lt"/>
            </a:endParaRPr>
          </a:p>
        </p:txBody>
      </p:sp>
      <p:sp>
        <p:nvSpPr>
          <p:cNvPr id="3" name="Rectangle 2"/>
          <p:cNvSpPr/>
          <p:nvPr/>
        </p:nvSpPr>
        <p:spPr>
          <a:xfrm>
            <a:off x="2109022" y="5331664"/>
            <a:ext cx="3827394" cy="369332"/>
          </a:xfrm>
          <a:prstGeom prst="rect">
            <a:avLst/>
          </a:prstGeom>
        </p:spPr>
        <p:txBody>
          <a:bodyPr wrap="none">
            <a:spAutoFit/>
          </a:bodyPr>
          <a:lstStyle/>
          <a:p>
            <a:r>
              <a:rPr lang="en-US" dirty="0"/>
              <a:t>Ending Quarter 2, FY 2017 (3/20/2017)</a:t>
            </a:r>
          </a:p>
        </p:txBody>
      </p:sp>
      <p:graphicFrame>
        <p:nvGraphicFramePr>
          <p:cNvPr id="4" name="Object 3"/>
          <p:cNvGraphicFramePr>
            <a:graphicFrameLocks noChangeAspect="1"/>
          </p:cNvGraphicFramePr>
          <p:nvPr>
            <p:extLst>
              <p:ext uri="{D42A27DB-BD31-4B8C-83A1-F6EECF244321}">
                <p14:modId xmlns:p14="http://schemas.microsoft.com/office/powerpoint/2010/main" val="2930969411"/>
              </p:ext>
            </p:extLst>
          </p:nvPr>
        </p:nvGraphicFramePr>
        <p:xfrm>
          <a:off x="2106561" y="1611253"/>
          <a:ext cx="5029199" cy="3559175"/>
        </p:xfrm>
        <a:graphic>
          <a:graphicData uri="http://schemas.openxmlformats.org/presentationml/2006/ole">
            <mc:AlternateContent xmlns:mc="http://schemas.openxmlformats.org/markup-compatibility/2006">
              <mc:Choice xmlns:v="urn:schemas-microsoft-com:vml" Requires="v">
                <p:oleObj spid="_x0000_s1036" name="Worksheet" r:id="rId4" imgW="4244329" imgH="3558600" progId="Excel.Sheet.12">
                  <p:embed/>
                </p:oleObj>
              </mc:Choice>
              <mc:Fallback>
                <p:oleObj name="Worksheet" r:id="rId4" imgW="4244329" imgH="3558600" progId="Excel.Sheet.12">
                  <p:embed/>
                  <p:pic>
                    <p:nvPicPr>
                      <p:cNvPr id="0" name=""/>
                      <p:cNvPicPr/>
                      <p:nvPr/>
                    </p:nvPicPr>
                    <p:blipFill>
                      <a:blip r:embed="rId5"/>
                      <a:stretch>
                        <a:fillRect/>
                      </a:stretch>
                    </p:blipFill>
                    <p:spPr>
                      <a:xfrm>
                        <a:off x="2106561" y="1611253"/>
                        <a:ext cx="5029199" cy="3559175"/>
                      </a:xfrm>
                      <a:prstGeom prst="rect">
                        <a:avLst/>
                      </a:prstGeom>
                    </p:spPr>
                  </p:pic>
                </p:oleObj>
              </mc:Fallback>
            </mc:AlternateContent>
          </a:graphicData>
        </a:graphic>
      </p:graphicFrame>
    </p:spTree>
    <p:extLst>
      <p:ext uri="{BB962C8B-B14F-4D97-AF65-F5344CB8AC3E}">
        <p14:creationId xmlns:p14="http://schemas.microsoft.com/office/powerpoint/2010/main" val="379818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4735" y="865243"/>
            <a:ext cx="7452852" cy="584775"/>
          </a:xfrm>
          <a:prstGeom prst="rect">
            <a:avLst/>
          </a:prstGeom>
          <a:noFill/>
        </p:spPr>
        <p:txBody>
          <a:bodyPr wrap="square" rtlCol="0">
            <a:spAutoFit/>
          </a:bodyPr>
          <a:lstStyle/>
          <a:p>
            <a:r>
              <a:rPr lang="en-US" sz="3200" b="1" dirty="0">
                <a:latin typeface="+mj-lt"/>
              </a:rPr>
              <a:t>Weatherization</a:t>
            </a:r>
            <a:endParaRPr lang="en-US" sz="3000" b="1" dirty="0">
              <a:latin typeface="+mj-lt"/>
            </a:endParaRPr>
          </a:p>
        </p:txBody>
      </p:sp>
      <p:sp>
        <p:nvSpPr>
          <p:cNvPr id="3" name="TextBox 2"/>
          <p:cNvSpPr txBox="1"/>
          <p:nvPr/>
        </p:nvSpPr>
        <p:spPr>
          <a:xfrm>
            <a:off x="960582" y="2142836"/>
            <a:ext cx="7387005" cy="3876446"/>
          </a:xfrm>
          <a:prstGeom prst="rect">
            <a:avLst/>
          </a:prstGeom>
          <a:noFill/>
        </p:spPr>
        <p:txBody>
          <a:bodyPr wrap="square" rtlCol="0">
            <a:spAutoFit/>
          </a:bodyPr>
          <a:lstStyle/>
          <a:p>
            <a:pPr>
              <a:lnSpc>
                <a:spcPct val="90000"/>
              </a:lnSpc>
              <a:buSzPct val="90000"/>
              <a:defRPr/>
            </a:pPr>
            <a:r>
              <a:rPr lang="en-US" sz="2400" b="1" dirty="0">
                <a:latin typeface="Calibri" panose="020F0502020204030204" pitchFamily="34" charset="0"/>
                <a:cs typeface="Calibri" panose="020F0502020204030204" pitchFamily="34" charset="0"/>
              </a:rPr>
              <a:t>Finance on top of base loan amount, up to:</a:t>
            </a:r>
          </a:p>
          <a:p>
            <a:pPr marL="109728">
              <a:lnSpc>
                <a:spcPct val="90000"/>
              </a:lnSpc>
              <a:buSzPct val="90000"/>
              <a:defRPr/>
            </a:pPr>
            <a:endParaRPr lang="en-US" sz="7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$2,000 (not to exceed actual cost) without a separate value determination, or </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$3,500 (not to exceed actual cost) if supported by a value determination made by an approved FHA Roster Appraiser, or</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Borrowers qualify normally - on total loan (with improvements)</a:t>
            </a:r>
          </a:p>
          <a:p>
            <a:endParaRPr lang="en-US" dirty="0">
              <a:latin typeface="Calibri" panose="020F0502020204030204" pitchFamily="34" charset="0"/>
              <a:cs typeface="Calibri" panose="020F0502020204030204" pitchFamily="34" charset="0"/>
            </a:endParaRPr>
          </a:p>
          <a:p>
            <a:pPr>
              <a:defRPr/>
            </a:pPr>
            <a:r>
              <a:rPr lang="en-US" sz="2400" b="1" dirty="0">
                <a:latin typeface="Calibri" panose="020F0502020204030204" pitchFamily="34" charset="0"/>
                <a:cs typeface="Calibri" panose="020F0502020204030204" pitchFamily="34" charset="0"/>
              </a:rPr>
              <a:t>Not Required:</a:t>
            </a:r>
          </a:p>
          <a:p>
            <a:pPr>
              <a:defRPr/>
            </a:pPr>
            <a:r>
              <a:rPr lang="en-US" sz="2200" dirty="0">
                <a:latin typeface="Calibri" panose="020F0502020204030204" pitchFamily="34" charset="0"/>
                <a:cs typeface="Calibri" panose="020F0502020204030204" pitchFamily="34" charset="0"/>
              </a:rPr>
              <a:t>Energy Assessment, Cost-effective test, Partial qualification</a:t>
            </a:r>
          </a:p>
        </p:txBody>
      </p:sp>
    </p:spTree>
    <p:extLst>
      <p:ext uri="{BB962C8B-B14F-4D97-AF65-F5344CB8AC3E}">
        <p14:creationId xmlns:p14="http://schemas.microsoft.com/office/powerpoint/2010/main" val="215877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4735" y="865243"/>
            <a:ext cx="7452852" cy="584775"/>
          </a:xfrm>
          <a:prstGeom prst="rect">
            <a:avLst/>
          </a:prstGeom>
          <a:noFill/>
        </p:spPr>
        <p:txBody>
          <a:bodyPr wrap="square" rtlCol="0">
            <a:spAutoFit/>
          </a:bodyPr>
          <a:lstStyle/>
          <a:p>
            <a:r>
              <a:rPr lang="en-US" sz="3200" b="1" dirty="0">
                <a:latin typeface="+mj-lt"/>
              </a:rPr>
              <a:t>Energy Efficient Homes</a:t>
            </a:r>
            <a:endParaRPr lang="en-US" sz="3000" b="1" dirty="0">
              <a:latin typeface="+mj-lt"/>
            </a:endParaRPr>
          </a:p>
        </p:txBody>
      </p:sp>
      <p:sp>
        <p:nvSpPr>
          <p:cNvPr id="2" name="TextBox 1"/>
          <p:cNvSpPr txBox="1"/>
          <p:nvPr/>
        </p:nvSpPr>
        <p:spPr>
          <a:xfrm>
            <a:off x="905164" y="2096655"/>
            <a:ext cx="7352145" cy="4431983"/>
          </a:xfrm>
          <a:prstGeom prst="rect">
            <a:avLst/>
          </a:prstGeom>
          <a:noFill/>
        </p:spPr>
        <p:txBody>
          <a:bodyPr wrap="square" rtlCol="0">
            <a:spAutoFit/>
          </a:bodyPr>
          <a:lstStyle/>
          <a:p>
            <a:pPr marL="342900" indent="-342900">
              <a:buFont typeface="Arial" panose="020B0604020202020204" pitchFamily="34" charset="0"/>
              <a:buChar char="•"/>
            </a:pPr>
            <a:r>
              <a:rPr lang="en-US" sz="2400" dirty="0"/>
              <a:t>Permits 2 percent “stretch” on qualifying ratios for mortgages secured by an Energy Efficient Home (EEH)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EEH = Homes that score 6 or higher using DOE’s Home Energy Score assessment model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Borrower can make improvements to reach the “6” score – via 203(k)</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EEH is a compensating factor that allows higher ratios on a manual underwriting process.</a:t>
            </a:r>
          </a:p>
          <a:p>
            <a:endParaRPr lang="en-US" dirty="0"/>
          </a:p>
        </p:txBody>
      </p:sp>
    </p:spTree>
    <p:extLst>
      <p:ext uri="{BB962C8B-B14F-4D97-AF65-F5344CB8AC3E}">
        <p14:creationId xmlns:p14="http://schemas.microsoft.com/office/powerpoint/2010/main" val="348370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02756" y="1002257"/>
            <a:ext cx="625031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latin typeface="+mj-lt"/>
              </a:rPr>
              <a:t>Agenda</a:t>
            </a:r>
            <a:endParaRPr kumimoji="0" lang="en-US" sz="3000" b="1" i="0" u="none" strike="noStrike" kern="0" cap="none" spc="0" normalizeH="0" baseline="0" noProof="0" dirty="0">
              <a:ln>
                <a:noFill/>
              </a:ln>
              <a:solidFill>
                <a:sysClr val="windowText" lastClr="000000"/>
              </a:solidFill>
              <a:effectLst/>
              <a:uLnTx/>
              <a:uFillTx/>
              <a:latin typeface="+mn-lt"/>
            </a:endParaRPr>
          </a:p>
        </p:txBody>
      </p:sp>
      <p:cxnSp>
        <p:nvCxnSpPr>
          <p:cNvPr id="15" name="Straight Connector 14"/>
          <p:cNvCxnSpPr/>
          <p:nvPr/>
        </p:nvCxnSpPr>
        <p:spPr>
          <a:xfrm flipV="1">
            <a:off x="231040" y="6484448"/>
            <a:ext cx="8688832" cy="602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7820025" y="6172200"/>
            <a:ext cx="858281" cy="558413"/>
            <a:chOff x="7848600" y="6172200"/>
            <a:chExt cx="858281" cy="558413"/>
          </a:xfrm>
        </p:grpSpPr>
        <p:sp>
          <p:nvSpPr>
            <p:cNvPr id="17" name="Oval 16"/>
            <p:cNvSpPr/>
            <p:nvPr/>
          </p:nvSpPr>
          <p:spPr>
            <a:xfrm>
              <a:off x="7848600" y="6172200"/>
              <a:ext cx="858281" cy="558413"/>
            </a:xfrm>
            <a:prstGeom prst="ellipse">
              <a:avLst/>
            </a:prstGeom>
            <a:solidFill>
              <a:schemeClr val="bg1"/>
            </a:solidFill>
            <a:ln w="28575">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pic>
          <p:nvPicPr>
            <p:cNvPr id="18" name="Picture 17" descr="FHA-Footer-Logo.png"/>
            <p:cNvPicPr>
              <a:picLocks noChangeAspect="1"/>
            </p:cNvPicPr>
            <p:nvPr/>
          </p:nvPicPr>
          <p:blipFill rotWithShape="1">
            <a:blip r:embed="rId3"/>
            <a:srcRect l="74619" t="20373" r="13782" b="19941"/>
            <a:stretch/>
          </p:blipFill>
          <p:spPr>
            <a:xfrm>
              <a:off x="7972192" y="6254093"/>
              <a:ext cx="607663" cy="380587"/>
            </a:xfrm>
            <a:prstGeom prst="rect">
              <a:avLst/>
            </a:prstGeom>
            <a:ln>
              <a:noFill/>
            </a:ln>
          </p:spPr>
        </p:pic>
      </p:grpSp>
      <p:sp>
        <p:nvSpPr>
          <p:cNvPr id="4" name="TextBox 3"/>
          <p:cNvSpPr txBox="1"/>
          <p:nvPr/>
        </p:nvSpPr>
        <p:spPr>
          <a:xfrm>
            <a:off x="902756" y="2134171"/>
            <a:ext cx="7345399" cy="3416320"/>
          </a:xfrm>
          <a:prstGeom prst="rect">
            <a:avLst/>
          </a:prstGeom>
          <a:noFill/>
        </p:spPr>
        <p:txBody>
          <a:bodyPr wrap="square" rtlCol="0">
            <a:spAutoFit/>
          </a:bodyPr>
          <a:lstStyle/>
          <a:p>
            <a:r>
              <a:rPr lang="en-US" sz="2400" b="1" dirty="0"/>
              <a:t>Title I</a:t>
            </a:r>
          </a:p>
          <a:p>
            <a:pPr marL="341313" indent="-341313">
              <a:buFont typeface="Arial" panose="020B0604020202020204" pitchFamily="34" charset="0"/>
              <a:buChar char="•"/>
            </a:pPr>
            <a:r>
              <a:rPr lang="en-US" sz="2200" dirty="0"/>
              <a:t>Property Improvement Loans</a:t>
            </a:r>
          </a:p>
          <a:p>
            <a:pPr marL="285750" indent="-285750">
              <a:buFont typeface="Arial" panose="020B0604020202020204" pitchFamily="34" charset="0"/>
              <a:buChar char="•"/>
            </a:pPr>
            <a:endParaRPr lang="en-US" dirty="0"/>
          </a:p>
          <a:p>
            <a:r>
              <a:rPr lang="en-US" sz="2400" b="1" dirty="0"/>
              <a:t>Title II</a:t>
            </a:r>
          </a:p>
          <a:p>
            <a:pPr marL="341313" indent="-341313">
              <a:buFont typeface="Arial" panose="020B0604020202020204" pitchFamily="34" charset="0"/>
              <a:buChar char="•"/>
            </a:pPr>
            <a:r>
              <a:rPr lang="en-US" sz="2200" dirty="0"/>
              <a:t>Solar and Wind Technologies</a:t>
            </a:r>
          </a:p>
          <a:p>
            <a:pPr marL="341313" indent="-341313">
              <a:buFont typeface="Arial" panose="020B0604020202020204" pitchFamily="34" charset="0"/>
              <a:buChar char="•"/>
            </a:pPr>
            <a:r>
              <a:rPr lang="en-US" sz="2200" dirty="0"/>
              <a:t>203(k) Rehabilitation Mortgages</a:t>
            </a:r>
          </a:p>
          <a:p>
            <a:pPr marL="341313" indent="-341313">
              <a:buFont typeface="Arial" panose="020B0604020202020204" pitchFamily="34" charset="0"/>
              <a:buChar char="•"/>
            </a:pPr>
            <a:r>
              <a:rPr lang="en-US" sz="2200" dirty="0"/>
              <a:t>Energy Efficient Mortgages</a:t>
            </a:r>
          </a:p>
          <a:p>
            <a:pPr marL="341313" indent="-341313">
              <a:buFont typeface="Arial" panose="020B0604020202020204" pitchFamily="34" charset="0"/>
              <a:buChar char="•"/>
            </a:pPr>
            <a:r>
              <a:rPr lang="en-US" sz="2200" dirty="0"/>
              <a:t>Weatherization</a:t>
            </a:r>
          </a:p>
          <a:p>
            <a:pPr marL="341313" indent="-341313">
              <a:buFont typeface="Arial" panose="020B0604020202020204" pitchFamily="34" charset="0"/>
              <a:buChar char="•"/>
            </a:pPr>
            <a:r>
              <a:rPr lang="en-US" sz="2200" dirty="0"/>
              <a:t>Energy Efficient Homes</a:t>
            </a:r>
          </a:p>
          <a:p>
            <a:endParaRPr lang="en-US" dirty="0"/>
          </a:p>
        </p:txBody>
      </p:sp>
    </p:spTree>
    <p:extLst>
      <p:ext uri="{BB962C8B-B14F-4D97-AF65-F5344CB8AC3E}">
        <p14:creationId xmlns:p14="http://schemas.microsoft.com/office/powerpoint/2010/main" val="1747995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02049" y="874976"/>
            <a:ext cx="6250313" cy="584775"/>
          </a:xfrm>
          <a:prstGeom prst="rect">
            <a:avLst/>
          </a:prstGeom>
          <a:noFill/>
        </p:spPr>
        <p:txBody>
          <a:bodyPr wrap="square" rtlCol="0">
            <a:spAutoFit/>
          </a:bodyPr>
          <a:lstStyle/>
          <a:p>
            <a:pPr lvl="0" defTabSz="914400">
              <a:defRPr/>
            </a:pPr>
            <a:r>
              <a:rPr lang="en-US" sz="3200" b="1" kern="0" dirty="0">
                <a:solidFill>
                  <a:sysClr val="windowText" lastClr="000000"/>
                </a:solidFill>
                <a:latin typeface="+mj-lt"/>
              </a:rPr>
              <a:t>Title I Property Improvement Loans</a:t>
            </a:r>
            <a:endParaRPr kumimoji="0" lang="en-US" sz="3200" b="1" i="0" u="none" strike="noStrike" kern="0" cap="none" spc="0" normalizeH="0" baseline="0" noProof="0" dirty="0">
              <a:ln>
                <a:noFill/>
              </a:ln>
              <a:solidFill>
                <a:sysClr val="windowText" lastClr="000000"/>
              </a:solidFill>
              <a:effectLst/>
              <a:uLnTx/>
              <a:uFillTx/>
              <a:latin typeface="+mn-lt"/>
            </a:endParaRPr>
          </a:p>
        </p:txBody>
      </p:sp>
      <p:cxnSp>
        <p:nvCxnSpPr>
          <p:cNvPr id="15" name="Straight Connector 14"/>
          <p:cNvCxnSpPr/>
          <p:nvPr/>
        </p:nvCxnSpPr>
        <p:spPr>
          <a:xfrm flipV="1">
            <a:off x="231040" y="6484448"/>
            <a:ext cx="8688832" cy="602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7820025" y="6172200"/>
            <a:ext cx="858281" cy="558413"/>
            <a:chOff x="7848600" y="6172200"/>
            <a:chExt cx="858281" cy="558413"/>
          </a:xfrm>
        </p:grpSpPr>
        <p:sp>
          <p:nvSpPr>
            <p:cNvPr id="17" name="Oval 16"/>
            <p:cNvSpPr/>
            <p:nvPr/>
          </p:nvSpPr>
          <p:spPr>
            <a:xfrm>
              <a:off x="7848600" y="6172200"/>
              <a:ext cx="858281" cy="558413"/>
            </a:xfrm>
            <a:prstGeom prst="ellipse">
              <a:avLst/>
            </a:prstGeom>
            <a:solidFill>
              <a:schemeClr val="bg1"/>
            </a:solidFill>
            <a:ln w="28575">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pic>
          <p:nvPicPr>
            <p:cNvPr id="18" name="Picture 17" descr="FHA-Footer-Logo.png"/>
            <p:cNvPicPr>
              <a:picLocks noChangeAspect="1"/>
            </p:cNvPicPr>
            <p:nvPr/>
          </p:nvPicPr>
          <p:blipFill rotWithShape="1">
            <a:blip r:embed="rId3"/>
            <a:srcRect l="74619" t="20373" r="13782" b="19941"/>
            <a:stretch/>
          </p:blipFill>
          <p:spPr>
            <a:xfrm>
              <a:off x="7972192" y="6254093"/>
              <a:ext cx="607663" cy="380587"/>
            </a:xfrm>
            <a:prstGeom prst="rect">
              <a:avLst/>
            </a:prstGeom>
            <a:ln>
              <a:noFill/>
            </a:ln>
          </p:spPr>
        </p:pic>
      </p:grpSp>
      <p:sp>
        <p:nvSpPr>
          <p:cNvPr id="2" name="TextBox 1"/>
          <p:cNvSpPr txBox="1"/>
          <p:nvPr/>
        </p:nvSpPr>
        <p:spPr>
          <a:xfrm>
            <a:off x="902049" y="1908262"/>
            <a:ext cx="7649231" cy="3785652"/>
          </a:xfrm>
          <a:prstGeom prst="rect">
            <a:avLst/>
          </a:prstGeom>
          <a:noFill/>
        </p:spPr>
        <p:txBody>
          <a:bodyPr wrap="square" rtlCol="0">
            <a:spAutoFit/>
          </a:bodyPr>
          <a:lstStyle/>
          <a:p>
            <a:r>
              <a:rPr lang="en-US" sz="2400" b="1" dirty="0"/>
              <a:t>Key Features</a:t>
            </a:r>
          </a:p>
          <a:p>
            <a:pPr marL="341313" indent="-341313">
              <a:buFont typeface="Arial" panose="020B0604020202020204" pitchFamily="34" charset="0"/>
              <a:buChar char="•"/>
            </a:pPr>
            <a:r>
              <a:rPr lang="en-US" sz="2200" dirty="0"/>
              <a:t>Improvements must improve livability or utility of the property</a:t>
            </a:r>
          </a:p>
          <a:p>
            <a:pPr marL="341313" indent="-341313">
              <a:buFont typeface="Arial" panose="020B0604020202020204" pitchFamily="34" charset="0"/>
              <a:buChar char="•"/>
            </a:pPr>
            <a:endParaRPr lang="en-US" sz="2200" dirty="0"/>
          </a:p>
          <a:p>
            <a:pPr marL="341313" indent="-341313">
              <a:buFont typeface="Arial" panose="020B0604020202020204" pitchFamily="34" charset="0"/>
              <a:buChar char="•"/>
            </a:pPr>
            <a:r>
              <a:rPr lang="en-US" sz="2200" dirty="0"/>
              <a:t>Permanently attached and part of the realty</a:t>
            </a:r>
          </a:p>
          <a:p>
            <a:pPr marL="341313" indent="-341313"/>
            <a:r>
              <a:rPr lang="en-US" sz="2200" dirty="0"/>
              <a:t> </a:t>
            </a:r>
          </a:p>
          <a:p>
            <a:pPr marL="341313" indent="-341313">
              <a:buFont typeface="Arial" panose="020B0604020202020204" pitchFamily="34" charset="0"/>
              <a:buChar char="•"/>
            </a:pPr>
            <a:r>
              <a:rPr lang="en-US" sz="2200" dirty="0"/>
              <a:t>Loan limit $25,000 for 1-unit (higher for multi)</a:t>
            </a:r>
          </a:p>
          <a:p>
            <a:pPr marL="341313" indent="-341313">
              <a:buFont typeface="Arial" panose="020B0604020202020204" pitchFamily="34" charset="0"/>
              <a:buChar char="•"/>
            </a:pPr>
            <a:endParaRPr lang="en-US" sz="2200" dirty="0"/>
          </a:p>
          <a:p>
            <a:pPr marL="341313" indent="-341313">
              <a:buFont typeface="Arial" panose="020B0604020202020204" pitchFamily="34" charset="0"/>
              <a:buChar char="•"/>
            </a:pPr>
            <a:r>
              <a:rPr lang="en-US" sz="2200" dirty="0"/>
              <a:t>Lien: </a:t>
            </a:r>
          </a:p>
          <a:p>
            <a:pPr marL="684213"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1</a:t>
            </a:r>
            <a:r>
              <a:rPr lang="en-US" sz="2000" baseline="30000" dirty="0">
                <a:latin typeface="Calibri" panose="020F0502020204030204" pitchFamily="34" charset="0"/>
                <a:cs typeface="Calibri" panose="020F0502020204030204" pitchFamily="34" charset="0"/>
              </a:rPr>
              <a:t>st</a:t>
            </a:r>
            <a:r>
              <a:rPr lang="en-US" sz="2000" dirty="0">
                <a:latin typeface="Calibri" panose="020F0502020204030204" pitchFamily="34" charset="0"/>
                <a:cs typeface="Calibri" panose="020F0502020204030204" pitchFamily="34" charset="0"/>
              </a:rPr>
              <a:t>, or 2</a:t>
            </a:r>
            <a:r>
              <a:rPr lang="en-US" sz="2000" baseline="30000" dirty="0">
                <a:latin typeface="Calibri" panose="020F0502020204030204" pitchFamily="34" charset="0"/>
                <a:cs typeface="Calibri" panose="020F0502020204030204" pitchFamily="34" charset="0"/>
              </a:rPr>
              <a:t>nd</a:t>
            </a:r>
            <a:r>
              <a:rPr lang="en-US" sz="2000" dirty="0">
                <a:latin typeface="Calibri" panose="020F0502020204030204" pitchFamily="34" charset="0"/>
                <a:cs typeface="Calibri" panose="020F0502020204030204" pitchFamily="34" charset="0"/>
              </a:rPr>
              <a:t> position</a:t>
            </a:r>
            <a:endParaRPr lang="en-US" sz="2000" baseline="30000" dirty="0">
              <a:latin typeface="Calibri" panose="020F0502020204030204" pitchFamily="34" charset="0"/>
              <a:cs typeface="Calibri" panose="020F0502020204030204" pitchFamily="34" charset="0"/>
            </a:endParaRPr>
          </a:p>
          <a:p>
            <a:pPr marL="684213"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3</a:t>
            </a:r>
            <a:r>
              <a:rPr lang="en-US" sz="2000" baseline="30000" dirty="0">
                <a:latin typeface="Calibri" panose="020F0502020204030204" pitchFamily="34" charset="0"/>
                <a:cs typeface="Calibri" panose="020F0502020204030204" pitchFamily="34" charset="0"/>
              </a:rPr>
              <a:t>rd</a:t>
            </a:r>
            <a:r>
              <a:rPr lang="en-US" sz="2000" dirty="0">
                <a:latin typeface="Calibri" panose="020F0502020204030204" pitchFamily="34" charset="0"/>
                <a:cs typeface="Calibri" panose="020F0502020204030204" pitchFamily="34" charset="0"/>
              </a:rPr>
              <a:t> position when 2</a:t>
            </a:r>
            <a:r>
              <a:rPr lang="en-US" sz="2000" baseline="30000" dirty="0">
                <a:latin typeface="Calibri" panose="020F0502020204030204" pitchFamily="34" charset="0"/>
                <a:cs typeface="Calibri" panose="020F0502020204030204" pitchFamily="34" charset="0"/>
              </a:rPr>
              <a:t>nd</a:t>
            </a:r>
            <a:r>
              <a:rPr lang="en-US" sz="2000" dirty="0">
                <a:latin typeface="Calibri" panose="020F0502020204030204" pitchFamily="34" charset="0"/>
                <a:cs typeface="Calibri" panose="020F0502020204030204" pitchFamily="34" charset="0"/>
              </a:rPr>
              <a:t> lien connected to down payment assistance  </a:t>
            </a:r>
          </a:p>
          <a:p>
            <a:pPr marL="684213"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Unsecured if ≤ $7,50</a:t>
            </a:r>
            <a:r>
              <a:rPr lang="en-US" sz="2200" dirty="0">
                <a:latin typeface="Calibri" panose="020F0502020204030204" pitchFamily="34" charset="0"/>
                <a:cs typeface="Calibri" panose="020F0502020204030204" pitchFamily="34" charset="0"/>
              </a:rPr>
              <a:t>0</a:t>
            </a:r>
          </a:p>
        </p:txBody>
      </p:sp>
    </p:spTree>
    <p:extLst>
      <p:ext uri="{BB962C8B-B14F-4D97-AF65-F5344CB8AC3E}">
        <p14:creationId xmlns:p14="http://schemas.microsoft.com/office/powerpoint/2010/main" val="162332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33702"/>
            <a:ext cx="7669161" cy="1143000"/>
          </a:xfrm>
        </p:spPr>
        <p:txBody>
          <a:bodyPr>
            <a:normAutofit/>
          </a:bodyPr>
          <a:lstStyle/>
          <a:p>
            <a:r>
              <a:rPr lang="en-US" sz="3200" dirty="0">
                <a:solidFill>
                  <a:schemeClr val="tx1">
                    <a:lumMod val="95000"/>
                    <a:lumOff val="5000"/>
                  </a:schemeClr>
                </a:solidFill>
              </a:rPr>
              <a:t>Title I Property Improvement Loans</a:t>
            </a:r>
            <a:endParaRPr lang="en-US" sz="3200" b="1" dirty="0">
              <a:solidFill>
                <a:schemeClr val="tx1">
                  <a:lumMod val="95000"/>
                  <a:lumOff val="5000"/>
                </a:schemeClr>
              </a:solidFill>
            </a:endParaRPr>
          </a:p>
        </p:txBody>
      </p:sp>
      <p:sp>
        <p:nvSpPr>
          <p:cNvPr id="3" name="TextBox 2"/>
          <p:cNvSpPr txBox="1"/>
          <p:nvPr/>
        </p:nvSpPr>
        <p:spPr>
          <a:xfrm>
            <a:off x="609600" y="1625600"/>
            <a:ext cx="8349673" cy="5078313"/>
          </a:xfrm>
          <a:prstGeom prst="rect">
            <a:avLst/>
          </a:prstGeom>
          <a:noFill/>
        </p:spPr>
        <p:txBody>
          <a:bodyPr wrap="square" rtlCol="0">
            <a:spAutoFit/>
          </a:bodyPr>
          <a:lstStyle/>
          <a:p>
            <a:pPr>
              <a:defRPr/>
            </a:pPr>
            <a:r>
              <a:rPr lang="en-US" sz="2400" b="1" dirty="0"/>
              <a:t>Not Required</a:t>
            </a:r>
          </a:p>
          <a:p>
            <a:pPr>
              <a:defRPr/>
            </a:pPr>
            <a:endParaRPr lang="en-US" sz="1400" b="1" dirty="0">
              <a:latin typeface="Bookman Old Style" panose="02050604050505020204" pitchFamily="18" charset="0"/>
            </a:endParaRPr>
          </a:p>
          <a:p>
            <a:pPr marL="341313" lvl="1" indent="-341313">
              <a:buFont typeface="Arial" panose="020B0604020202020204" pitchFamily="34" charset="0"/>
              <a:buChar char="•"/>
              <a:defRPr/>
            </a:pPr>
            <a:r>
              <a:rPr lang="en-US" sz="2200" dirty="0"/>
              <a:t>Credit score</a:t>
            </a:r>
          </a:p>
          <a:p>
            <a:pPr marL="341313" lvl="1" indent="-341313">
              <a:buFont typeface="Arial" panose="020B0604020202020204" pitchFamily="34" charset="0"/>
              <a:buChar char="•"/>
              <a:defRPr/>
            </a:pPr>
            <a:r>
              <a:rPr lang="en-US" sz="2200" dirty="0"/>
              <a:t> Property Appraisal</a:t>
            </a:r>
          </a:p>
          <a:p>
            <a:pPr marL="341313" lvl="1" indent="-341313">
              <a:buFont typeface="Arial" panose="020B0604020202020204" pitchFamily="34" charset="0"/>
              <a:buChar char="•"/>
              <a:defRPr/>
            </a:pPr>
            <a:r>
              <a:rPr lang="en-US" sz="2200" dirty="0"/>
              <a:t> Equity</a:t>
            </a:r>
          </a:p>
          <a:p>
            <a:pPr marL="341313" lvl="1" indent="-341313">
              <a:buFont typeface="Arial" panose="020B0604020202020204" pitchFamily="34" charset="0"/>
              <a:buChar char="•"/>
              <a:defRPr/>
            </a:pPr>
            <a:r>
              <a:rPr lang="en-US" sz="2200" dirty="0"/>
              <a:t> Energy assessment </a:t>
            </a:r>
          </a:p>
          <a:p>
            <a:pPr marL="341313" lvl="1" indent="-341313">
              <a:buFont typeface="Arial" panose="020B0604020202020204" pitchFamily="34" charset="0"/>
              <a:buChar char="•"/>
              <a:defRPr/>
            </a:pPr>
            <a:r>
              <a:rPr lang="en-US" sz="2200" dirty="0"/>
              <a:t> Cost-effective test </a:t>
            </a:r>
          </a:p>
          <a:p>
            <a:pPr marL="341313" lvl="1" indent="-341313">
              <a:buFont typeface="Arial" panose="020B0604020202020204" pitchFamily="34" charset="0"/>
              <a:buChar char="•"/>
              <a:defRPr/>
            </a:pPr>
            <a:r>
              <a:rPr lang="en-US" sz="2200" dirty="0"/>
              <a:t> Partial qualification</a:t>
            </a:r>
          </a:p>
          <a:p>
            <a:pPr lvl="1">
              <a:buFont typeface="Wingdings" panose="05000000000000000000" pitchFamily="2" charset="2"/>
              <a:buChar char="q"/>
              <a:defRPr/>
            </a:pPr>
            <a:endParaRPr lang="en-US" sz="2400" dirty="0">
              <a:latin typeface="Bookman Old Style" panose="02050604050505020204" pitchFamily="18" charset="0"/>
            </a:endParaRPr>
          </a:p>
          <a:p>
            <a:pPr marL="57150" indent="0">
              <a:buNone/>
              <a:defRPr/>
            </a:pPr>
            <a:r>
              <a:rPr lang="en-US" sz="2400" b="1" dirty="0"/>
              <a:t>Information online:</a:t>
            </a:r>
          </a:p>
          <a:p>
            <a:pPr marL="57150" indent="0">
              <a:buNone/>
              <a:defRPr/>
            </a:pPr>
            <a:r>
              <a:rPr lang="en-US" sz="2200" b="1" dirty="0">
                <a:hlinkClick r:id="rId3"/>
              </a:rPr>
              <a:t>http://portal.hud.gov/hudportal/documents/huddoc?id=TI_PI_AllowLoanPar.doc</a:t>
            </a:r>
            <a:endParaRPr lang="en-US" sz="2200" b="1" dirty="0"/>
          </a:p>
          <a:p>
            <a:pPr marL="57150" indent="0">
              <a:buNone/>
              <a:defRPr/>
            </a:pPr>
            <a:r>
              <a:rPr lang="en-US" sz="2200" b="1" dirty="0">
                <a:hlinkClick r:id="rId4"/>
              </a:rPr>
              <a:t>http://portal.hud.gov/hudportal/HUD?src=/program_offices/housing/sfh/title</a:t>
            </a:r>
            <a:endParaRPr lang="en-US" sz="2200" b="1" dirty="0"/>
          </a:p>
          <a:p>
            <a:endParaRPr lang="en-US" dirty="0"/>
          </a:p>
        </p:txBody>
      </p:sp>
    </p:spTree>
    <p:extLst>
      <p:ext uri="{BB962C8B-B14F-4D97-AF65-F5344CB8AC3E}">
        <p14:creationId xmlns:p14="http://schemas.microsoft.com/office/powerpoint/2010/main" val="1528753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3528" y="565687"/>
            <a:ext cx="7452852" cy="584775"/>
          </a:xfrm>
          <a:prstGeom prst="rect">
            <a:avLst/>
          </a:prstGeom>
          <a:noFill/>
        </p:spPr>
        <p:txBody>
          <a:bodyPr wrap="square" rtlCol="0">
            <a:spAutoFit/>
          </a:bodyPr>
          <a:lstStyle/>
          <a:p>
            <a:r>
              <a:rPr lang="en-US" sz="3200" b="1" dirty="0">
                <a:latin typeface="+mj-lt"/>
              </a:rPr>
              <a:t>Title I Property Improvement Loan Volume</a:t>
            </a:r>
            <a:endParaRPr lang="en-US" sz="3000" b="1" dirty="0">
              <a:latin typeface="+mj-lt"/>
            </a:endParaRPr>
          </a:p>
        </p:txBody>
      </p:sp>
      <p:sp>
        <p:nvSpPr>
          <p:cNvPr id="3" name="Rectangle 2"/>
          <p:cNvSpPr/>
          <p:nvPr/>
        </p:nvSpPr>
        <p:spPr>
          <a:xfrm>
            <a:off x="1836461" y="6181576"/>
            <a:ext cx="2634760" cy="369332"/>
          </a:xfrm>
          <a:prstGeom prst="rect">
            <a:avLst/>
          </a:prstGeom>
        </p:spPr>
        <p:txBody>
          <a:bodyPr wrap="none">
            <a:spAutoFit/>
          </a:bodyPr>
          <a:lstStyle/>
          <a:p>
            <a:r>
              <a:rPr lang="en-US" dirty="0"/>
              <a:t>Ending Quarter 2, FY 2017</a:t>
            </a:r>
          </a:p>
        </p:txBody>
      </p:sp>
      <p:graphicFrame>
        <p:nvGraphicFramePr>
          <p:cNvPr id="4" name="Object 3"/>
          <p:cNvGraphicFramePr>
            <a:graphicFrameLocks noChangeAspect="1"/>
          </p:cNvGraphicFramePr>
          <p:nvPr>
            <p:extLst>
              <p:ext uri="{D42A27DB-BD31-4B8C-83A1-F6EECF244321}">
                <p14:modId xmlns:p14="http://schemas.microsoft.com/office/powerpoint/2010/main" val="842318305"/>
              </p:ext>
            </p:extLst>
          </p:nvPr>
        </p:nvGraphicFramePr>
        <p:xfrm>
          <a:off x="1918521" y="1098401"/>
          <a:ext cx="5105400" cy="5083175"/>
        </p:xfrm>
        <a:graphic>
          <a:graphicData uri="http://schemas.openxmlformats.org/presentationml/2006/ole">
            <mc:AlternateContent xmlns:mc="http://schemas.openxmlformats.org/markup-compatibility/2006">
              <mc:Choice xmlns:v="urn:schemas-microsoft-com:vml" Requires="v">
                <p:oleObj spid="_x0000_s2059" name="Worksheet" r:id="rId4" imgW="5105296" imgH="5082480" progId="Excel.Sheet.12">
                  <p:embed/>
                </p:oleObj>
              </mc:Choice>
              <mc:Fallback>
                <p:oleObj name="Worksheet" r:id="rId4" imgW="5105296" imgH="5082480" progId="Excel.Sheet.12">
                  <p:embed/>
                  <p:pic>
                    <p:nvPicPr>
                      <p:cNvPr id="0" name=""/>
                      <p:cNvPicPr/>
                      <p:nvPr/>
                    </p:nvPicPr>
                    <p:blipFill>
                      <a:blip r:embed="rId5"/>
                      <a:stretch>
                        <a:fillRect/>
                      </a:stretch>
                    </p:blipFill>
                    <p:spPr>
                      <a:xfrm>
                        <a:off x="1918521" y="1098401"/>
                        <a:ext cx="5105400" cy="5083175"/>
                      </a:xfrm>
                      <a:prstGeom prst="rect">
                        <a:avLst/>
                      </a:prstGeom>
                    </p:spPr>
                  </p:pic>
                </p:oleObj>
              </mc:Fallback>
            </mc:AlternateContent>
          </a:graphicData>
        </a:graphic>
      </p:graphicFrame>
    </p:spTree>
    <p:extLst>
      <p:ext uri="{BB962C8B-B14F-4D97-AF65-F5344CB8AC3E}">
        <p14:creationId xmlns:p14="http://schemas.microsoft.com/office/powerpoint/2010/main" val="107603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4735" y="865243"/>
            <a:ext cx="7452852" cy="584775"/>
          </a:xfrm>
          <a:prstGeom prst="rect">
            <a:avLst/>
          </a:prstGeom>
          <a:noFill/>
        </p:spPr>
        <p:txBody>
          <a:bodyPr wrap="square" rtlCol="0">
            <a:spAutoFit/>
          </a:bodyPr>
          <a:lstStyle/>
          <a:p>
            <a:r>
              <a:rPr lang="en-US" sz="3200" b="1" dirty="0">
                <a:latin typeface="+mj-lt"/>
              </a:rPr>
              <a:t>Solar and Wind Technologies</a:t>
            </a:r>
            <a:endParaRPr lang="en-US" sz="3000" b="1" dirty="0">
              <a:latin typeface="+mj-lt"/>
            </a:endParaRPr>
          </a:p>
        </p:txBody>
      </p:sp>
      <p:sp>
        <p:nvSpPr>
          <p:cNvPr id="2" name="TextBox 1"/>
          <p:cNvSpPr txBox="1"/>
          <p:nvPr/>
        </p:nvSpPr>
        <p:spPr>
          <a:xfrm>
            <a:off x="894735" y="1810327"/>
            <a:ext cx="7362574" cy="4228850"/>
          </a:xfrm>
          <a:prstGeom prst="rect">
            <a:avLst/>
          </a:prstGeom>
          <a:noFill/>
        </p:spPr>
        <p:txBody>
          <a:bodyPr wrap="square" rtlCol="0">
            <a:spAutoFit/>
          </a:bodyPr>
          <a:lstStyle/>
          <a:p>
            <a:pPr lvl="0" defTabSz="914400">
              <a:spcBef>
                <a:spcPct val="20000"/>
              </a:spcBef>
              <a:defRPr/>
            </a:pPr>
            <a:r>
              <a:rPr lang="en-US" sz="2400" b="1" dirty="0">
                <a:solidFill>
                  <a:prstClr val="black"/>
                </a:solidFill>
              </a:rPr>
              <a:t>Features: </a:t>
            </a:r>
          </a:p>
          <a:p>
            <a:pPr marL="342900" lvl="0" indent="-342900" defTabSz="914400">
              <a:spcBef>
                <a:spcPct val="20000"/>
              </a:spcBef>
              <a:buFont typeface="Arial" panose="020B0604020202020204" pitchFamily="34" charset="0"/>
              <a:buChar char="•"/>
              <a:defRPr/>
            </a:pPr>
            <a:r>
              <a:rPr lang="en-US" sz="2200" dirty="0">
                <a:solidFill>
                  <a:prstClr val="black"/>
                </a:solidFill>
              </a:rPr>
              <a:t>Add to base loan amount the lesser of: </a:t>
            </a:r>
          </a:p>
          <a:p>
            <a:pPr marL="684213" lvl="1" indent="-342900" defTabSz="914400">
              <a:spcBef>
                <a:spcPct val="20000"/>
              </a:spcBef>
              <a:buFont typeface="Arial" panose="020B0604020202020204" pitchFamily="34" charset="0"/>
              <a:buChar char="–"/>
              <a:defRPr/>
            </a:pPr>
            <a:r>
              <a:rPr lang="en-US" sz="2000" b="1" u="sng" dirty="0">
                <a:solidFill>
                  <a:prstClr val="black"/>
                </a:solidFill>
              </a:rPr>
              <a:t>New</a:t>
            </a:r>
            <a:r>
              <a:rPr lang="en-US" sz="2000" dirty="0">
                <a:solidFill>
                  <a:prstClr val="black"/>
                </a:solidFill>
              </a:rPr>
              <a:t> solar or wind energy system cost, or </a:t>
            </a:r>
          </a:p>
          <a:p>
            <a:pPr marL="684213" lvl="1" indent="-342900" defTabSz="914400">
              <a:spcBef>
                <a:spcPct val="20000"/>
              </a:spcBef>
              <a:buFont typeface="Arial" panose="020B0604020202020204" pitchFamily="34" charset="0"/>
              <a:buChar char="–"/>
              <a:defRPr/>
            </a:pPr>
            <a:r>
              <a:rPr lang="en-US" sz="2000" dirty="0">
                <a:solidFill>
                  <a:prstClr val="black"/>
                </a:solidFill>
              </a:rPr>
              <a:t>20 percent of property value</a:t>
            </a:r>
          </a:p>
          <a:p>
            <a:pPr marL="342900" lvl="0" indent="-342900" defTabSz="914400">
              <a:spcBef>
                <a:spcPct val="20000"/>
              </a:spcBef>
              <a:buFont typeface="Arial" panose="020B0604020202020204" pitchFamily="34" charset="0"/>
              <a:buChar char="•"/>
              <a:defRPr/>
            </a:pPr>
            <a:r>
              <a:rPr lang="en-US" sz="2200" dirty="0">
                <a:solidFill>
                  <a:prstClr val="black"/>
                </a:solidFill>
              </a:rPr>
              <a:t>Appraised value must not include system value </a:t>
            </a:r>
          </a:p>
          <a:p>
            <a:pPr marL="342900" lvl="0" indent="-342900" defTabSz="914400">
              <a:spcBef>
                <a:spcPct val="20000"/>
              </a:spcBef>
              <a:buFont typeface="Arial" panose="020B0604020202020204" pitchFamily="34" charset="0"/>
              <a:buChar char="•"/>
              <a:defRPr/>
            </a:pPr>
            <a:r>
              <a:rPr lang="en-US" sz="2200" dirty="0">
                <a:solidFill>
                  <a:prstClr val="black"/>
                </a:solidFill>
              </a:rPr>
              <a:t>Borrower must own system (not lease)</a:t>
            </a:r>
          </a:p>
          <a:p>
            <a:pPr marL="342900" lvl="0" indent="-342900" defTabSz="914400">
              <a:spcBef>
                <a:spcPct val="20000"/>
              </a:spcBef>
              <a:buFont typeface="Arial" panose="020B0604020202020204" pitchFamily="34" charset="0"/>
              <a:buChar char="•"/>
              <a:defRPr/>
            </a:pPr>
            <a:r>
              <a:rPr lang="en-US" sz="2200" dirty="0">
                <a:solidFill>
                  <a:prstClr val="black"/>
                </a:solidFill>
              </a:rPr>
              <a:t>Borrower must qualify on total loan (w/system cost)</a:t>
            </a:r>
          </a:p>
          <a:p>
            <a:pPr lvl="0" defTabSz="914400">
              <a:spcBef>
                <a:spcPct val="20000"/>
              </a:spcBef>
              <a:defRPr/>
            </a:pPr>
            <a:endParaRPr lang="en-US" sz="2400" b="1" dirty="0">
              <a:solidFill>
                <a:prstClr val="black"/>
              </a:solidFill>
            </a:endParaRPr>
          </a:p>
          <a:p>
            <a:pPr lvl="0" defTabSz="914400">
              <a:spcBef>
                <a:spcPct val="20000"/>
              </a:spcBef>
              <a:defRPr/>
            </a:pPr>
            <a:r>
              <a:rPr lang="en-US" sz="2400" b="1" dirty="0">
                <a:solidFill>
                  <a:prstClr val="black"/>
                </a:solidFill>
              </a:rPr>
              <a:t>Not Required:</a:t>
            </a:r>
          </a:p>
          <a:p>
            <a:pPr lvl="0" defTabSz="914400">
              <a:spcBef>
                <a:spcPct val="20000"/>
              </a:spcBef>
              <a:defRPr/>
            </a:pPr>
            <a:r>
              <a:rPr lang="en-US" sz="2200" dirty="0">
                <a:solidFill>
                  <a:prstClr val="black"/>
                </a:solidFill>
              </a:rPr>
              <a:t>Energy Assessment, Cost-effective test, Partial qualification</a:t>
            </a:r>
          </a:p>
        </p:txBody>
      </p:sp>
    </p:spTree>
    <p:extLst>
      <p:ext uri="{BB962C8B-B14F-4D97-AF65-F5344CB8AC3E}">
        <p14:creationId xmlns:p14="http://schemas.microsoft.com/office/powerpoint/2010/main" val="743540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4735" y="865243"/>
            <a:ext cx="7452852" cy="584775"/>
          </a:xfrm>
          <a:prstGeom prst="rect">
            <a:avLst/>
          </a:prstGeom>
          <a:noFill/>
        </p:spPr>
        <p:txBody>
          <a:bodyPr wrap="square" rtlCol="0">
            <a:spAutoFit/>
          </a:bodyPr>
          <a:lstStyle/>
          <a:p>
            <a:r>
              <a:rPr lang="en-US" sz="3200" b="1" dirty="0">
                <a:latin typeface="+mj-lt"/>
              </a:rPr>
              <a:t>Solar and Wind Technologies</a:t>
            </a:r>
            <a:endParaRPr lang="en-US" sz="3000" b="1"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1434178635"/>
              </p:ext>
            </p:extLst>
          </p:nvPr>
        </p:nvGraphicFramePr>
        <p:xfrm>
          <a:off x="681405" y="1828799"/>
          <a:ext cx="7666182" cy="4160520"/>
        </p:xfrm>
        <a:graphic>
          <a:graphicData uri="http://schemas.openxmlformats.org/drawingml/2006/table">
            <a:tbl>
              <a:tblPr firstRow="1" bandRow="1">
                <a:tableStyleId>{5C22544A-7EE6-4342-B048-85BDC9FD1C3A}</a:tableStyleId>
              </a:tblPr>
              <a:tblGrid>
                <a:gridCol w="2549237">
                  <a:extLst>
                    <a:ext uri="{9D8B030D-6E8A-4147-A177-3AD203B41FA5}">
                      <a16:colId xmlns:a16="http://schemas.microsoft.com/office/drawing/2014/main" val="3694906357"/>
                    </a:ext>
                  </a:extLst>
                </a:gridCol>
                <a:gridCol w="5116945">
                  <a:extLst>
                    <a:ext uri="{9D8B030D-6E8A-4147-A177-3AD203B41FA5}">
                      <a16:colId xmlns:a16="http://schemas.microsoft.com/office/drawing/2014/main" val="1500981705"/>
                    </a:ext>
                  </a:extLst>
                </a:gridCol>
              </a:tblGrid>
              <a:tr h="450274">
                <a:tc gridSpan="2">
                  <a:txBody>
                    <a:bodyPr/>
                    <a:lstStyle/>
                    <a:p>
                      <a:pPr algn="ctr"/>
                      <a:r>
                        <a:rPr lang="en-US" sz="2400" dirty="0"/>
                        <a:t>Loan Amount Example for Home Purchase</a:t>
                      </a:r>
                    </a:p>
                  </a:txBody>
                  <a:tcPr/>
                </a:tc>
                <a:tc hMerge="1">
                  <a:txBody>
                    <a:bodyPr/>
                    <a:lstStyle/>
                    <a:p>
                      <a:endParaRPr lang="en-US" dirty="0"/>
                    </a:p>
                  </a:txBody>
                  <a:tcPr/>
                </a:tc>
                <a:extLst>
                  <a:ext uri="{0D108BD9-81ED-4DB2-BD59-A6C34878D82A}">
                    <a16:rowId xmlns:a16="http://schemas.microsoft.com/office/drawing/2014/main" val="628197759"/>
                  </a:ext>
                </a:extLst>
              </a:tr>
              <a:tr h="370840">
                <a:tc>
                  <a:txBody>
                    <a:bodyPr/>
                    <a:lstStyle/>
                    <a:p>
                      <a:r>
                        <a:rPr lang="en-US" sz="2000" b="1" dirty="0"/>
                        <a:t>$400,000</a:t>
                      </a:r>
                      <a:r>
                        <a:rPr lang="en-US" sz="2000" b="1" baseline="0" dirty="0"/>
                        <a:t> Sales Price</a:t>
                      </a:r>
                      <a:endParaRPr lang="en-US" sz="2000" b="1" dirty="0"/>
                    </a:p>
                  </a:txBody>
                  <a:tcPr/>
                </a:tc>
                <a:tc>
                  <a:txBody>
                    <a:bodyPr/>
                    <a:lstStyle/>
                    <a:p>
                      <a:r>
                        <a:rPr lang="en-US" sz="2000" b="1" dirty="0"/>
                        <a:t>$415,000 Appraised Value</a:t>
                      </a:r>
                    </a:p>
                  </a:txBody>
                  <a:tcPr/>
                </a:tc>
                <a:extLst>
                  <a:ext uri="{0D108BD9-81ED-4DB2-BD59-A6C34878D82A}">
                    <a16:rowId xmlns:a16="http://schemas.microsoft.com/office/drawing/2014/main" val="16655590"/>
                  </a:ext>
                </a:extLst>
              </a:tr>
              <a:tr h="370840">
                <a:tc>
                  <a:txBody>
                    <a:bodyPr/>
                    <a:lstStyle/>
                    <a:p>
                      <a:r>
                        <a:rPr lang="en-US" sz="1800" dirty="0"/>
                        <a:t>$386,000 </a:t>
                      </a:r>
                    </a:p>
                  </a:txBody>
                  <a:tcPr/>
                </a:tc>
                <a:tc>
                  <a:txBody>
                    <a:bodyPr/>
                    <a:lstStyle/>
                    <a:p>
                      <a:pPr marL="0" indent="0">
                        <a:buNone/>
                      </a:pPr>
                      <a:r>
                        <a:rPr lang="en-US" sz="1800" dirty="0"/>
                        <a:t>96.5% maximum base loan amount on lesser of sales price or appraised value</a:t>
                      </a:r>
                    </a:p>
                    <a:p>
                      <a:endParaRPr lang="en-US" sz="1800" dirty="0"/>
                    </a:p>
                  </a:txBody>
                  <a:tcPr/>
                </a:tc>
                <a:extLst>
                  <a:ext uri="{0D108BD9-81ED-4DB2-BD59-A6C34878D82A}">
                    <a16:rowId xmlns:a16="http://schemas.microsoft.com/office/drawing/2014/main" val="4192045831"/>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800" u="sng" dirty="0"/>
                        <a:t>+ $20,000</a:t>
                      </a:r>
                      <a:endParaRPr lang="en-US" sz="1800" dirty="0"/>
                    </a:p>
                  </a:txBody>
                  <a:tcPr/>
                </a:tc>
                <a:tc>
                  <a:txBody>
                    <a:bodyPr/>
                    <a:lstStyle/>
                    <a:p>
                      <a:r>
                        <a:rPr lang="en-US" sz="1800" dirty="0"/>
                        <a:t>full cost of </a:t>
                      </a:r>
                      <a:r>
                        <a:rPr lang="en-US" sz="1800" b="1" dirty="0"/>
                        <a:t>new</a:t>
                      </a:r>
                      <a:r>
                        <a:rPr lang="en-US" sz="1800" dirty="0"/>
                        <a:t> solar system</a:t>
                      </a:r>
                    </a:p>
                  </a:txBody>
                  <a:tcPr/>
                </a:tc>
                <a:extLst>
                  <a:ext uri="{0D108BD9-81ED-4DB2-BD59-A6C34878D82A}">
                    <a16:rowId xmlns:a16="http://schemas.microsoft.com/office/drawing/2014/main" val="2807713392"/>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800" dirty="0"/>
                        <a:t>$406,000</a:t>
                      </a:r>
                    </a:p>
                  </a:txBody>
                  <a:tcPr/>
                </a:tc>
                <a:tc>
                  <a:txBody>
                    <a:bodyPr/>
                    <a:lstStyle/>
                    <a:p>
                      <a:r>
                        <a:rPr lang="en-US" sz="1800" dirty="0"/>
                        <a:t>base FHA loan amount</a:t>
                      </a:r>
                    </a:p>
                  </a:txBody>
                  <a:tcPr/>
                </a:tc>
                <a:extLst>
                  <a:ext uri="{0D108BD9-81ED-4DB2-BD59-A6C34878D82A}">
                    <a16:rowId xmlns:a16="http://schemas.microsoft.com/office/drawing/2014/main" val="3587800081"/>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800" u="sng" dirty="0"/>
                        <a:t>+ $ 7,105</a:t>
                      </a:r>
                      <a:endParaRPr lang="en-US" sz="1800" dirty="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800" dirty="0"/>
                        <a:t>Upfront Insurance Premium 1.75%</a:t>
                      </a:r>
                    </a:p>
                    <a:p>
                      <a:endParaRPr lang="en-US" sz="1800" dirty="0"/>
                    </a:p>
                  </a:txBody>
                  <a:tcPr/>
                </a:tc>
                <a:extLst>
                  <a:ext uri="{0D108BD9-81ED-4DB2-BD59-A6C34878D82A}">
                    <a16:rowId xmlns:a16="http://schemas.microsoft.com/office/drawing/2014/main" val="3438413903"/>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800" dirty="0"/>
                        <a:t>$413,105</a:t>
                      </a:r>
                    </a:p>
                    <a:p>
                      <a:endParaRPr lang="en-US" sz="1800" dirty="0"/>
                    </a:p>
                  </a:txBody>
                  <a:tcPr/>
                </a:tc>
                <a:tc>
                  <a:txBody>
                    <a:bodyPr/>
                    <a:lstStyle/>
                    <a:p>
                      <a:r>
                        <a:rPr lang="en-US" sz="1800" dirty="0"/>
                        <a:t>Total loan amount for which borrower must qualify</a:t>
                      </a:r>
                    </a:p>
                  </a:txBody>
                  <a:tcPr/>
                </a:tc>
                <a:extLst>
                  <a:ext uri="{0D108BD9-81ED-4DB2-BD59-A6C34878D82A}">
                    <a16:rowId xmlns:a16="http://schemas.microsoft.com/office/drawing/2014/main" val="4205177125"/>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01677863"/>
                  </a:ext>
                </a:extLst>
              </a:tr>
            </a:tbl>
          </a:graphicData>
        </a:graphic>
      </p:graphicFrame>
    </p:spTree>
    <p:extLst>
      <p:ext uri="{BB962C8B-B14F-4D97-AF65-F5344CB8AC3E}">
        <p14:creationId xmlns:p14="http://schemas.microsoft.com/office/powerpoint/2010/main" val="292324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574" y="828298"/>
            <a:ext cx="7452852" cy="584775"/>
          </a:xfrm>
          <a:prstGeom prst="rect">
            <a:avLst/>
          </a:prstGeom>
          <a:noFill/>
        </p:spPr>
        <p:txBody>
          <a:bodyPr wrap="square" rtlCol="0">
            <a:spAutoFit/>
          </a:bodyPr>
          <a:lstStyle/>
          <a:p>
            <a:r>
              <a:rPr lang="en-US" sz="3200" b="1" dirty="0">
                <a:latin typeface="+mj-lt"/>
              </a:rPr>
              <a:t>Solar and Wind Technologies</a:t>
            </a:r>
            <a:endParaRPr lang="en-US" sz="3000" b="1" dirty="0">
              <a:latin typeface="+mj-lt"/>
            </a:endParaRPr>
          </a:p>
        </p:txBody>
      </p:sp>
      <p:sp>
        <p:nvSpPr>
          <p:cNvPr id="3" name="Content Placeholder 1"/>
          <p:cNvSpPr>
            <a:spLocks noGrp="1"/>
          </p:cNvSpPr>
          <p:nvPr>
            <p:ph idx="1"/>
          </p:nvPr>
        </p:nvSpPr>
        <p:spPr>
          <a:xfrm>
            <a:off x="519769" y="1679495"/>
            <a:ext cx="8104462" cy="4317477"/>
          </a:xfrm>
        </p:spPr>
        <p:txBody>
          <a:bodyPr>
            <a:normAutofit fontScale="32500" lnSpcReduction="20000"/>
          </a:bodyPr>
          <a:lstStyle/>
          <a:p>
            <a:pPr marL="0" indent="0">
              <a:buNone/>
            </a:pPr>
            <a:r>
              <a:rPr lang="en-US" sz="6200" b="1" u="sng" dirty="0"/>
              <a:t>Loan Amount Example for Rate/Term Refinance</a:t>
            </a:r>
          </a:p>
          <a:p>
            <a:pPr marL="0" indent="0">
              <a:buNone/>
            </a:pPr>
            <a:endParaRPr lang="en-US" sz="5500" dirty="0"/>
          </a:p>
          <a:p>
            <a:endParaRPr lang="en-US" dirty="0">
              <a:latin typeface="Bookman Old Style" panose="02050604050505020204" pitchFamily="18" charset="0"/>
            </a:endParaRPr>
          </a:p>
          <a:p>
            <a:endParaRPr lang="en-US" dirty="0">
              <a:latin typeface="Bookman Old Style" panose="02050604050505020204" pitchFamily="18" charset="0"/>
            </a:endParaRPr>
          </a:p>
          <a:p>
            <a:pPr marL="0" indent="0">
              <a:buNone/>
            </a:pPr>
            <a:r>
              <a:rPr lang="en-US" sz="4000" dirty="0">
                <a:latin typeface="Bookman Old Style" panose="02050604050505020204" pitchFamily="18" charset="0"/>
              </a:rPr>
              <a:t>  </a:t>
            </a:r>
          </a:p>
          <a:p>
            <a:pPr marL="0" indent="0">
              <a:buNone/>
            </a:pPr>
            <a:endParaRPr lang="en-US" sz="4000" dirty="0">
              <a:latin typeface="Bookman Old Style" panose="02050604050505020204" pitchFamily="18" charset="0"/>
            </a:endParaRPr>
          </a:p>
          <a:p>
            <a:pPr marL="0" indent="0">
              <a:buNone/>
            </a:pPr>
            <a:endParaRPr lang="en-US" sz="4000" dirty="0">
              <a:latin typeface="Bookman Old Style" panose="02050604050505020204" pitchFamily="18" charset="0"/>
            </a:endParaRPr>
          </a:p>
          <a:p>
            <a:pPr marL="0" indent="0">
              <a:buNone/>
            </a:pPr>
            <a:endParaRPr lang="en-US" sz="4000" dirty="0">
              <a:latin typeface="Bookman Old Style" panose="02050604050505020204" pitchFamily="18" charset="0"/>
            </a:endParaRPr>
          </a:p>
          <a:p>
            <a:pPr marL="0" indent="0">
              <a:buNone/>
            </a:pPr>
            <a:endParaRPr lang="en-US" sz="4000" dirty="0">
              <a:latin typeface="Bookman Old Style" panose="02050604050505020204" pitchFamily="18" charset="0"/>
            </a:endParaRPr>
          </a:p>
          <a:p>
            <a:pPr marL="0" indent="0">
              <a:buNone/>
            </a:pPr>
            <a:r>
              <a:rPr lang="en-US" sz="4000" dirty="0">
                <a:latin typeface="Bookman Old Style" panose="02050604050505020204" pitchFamily="18" charset="0"/>
              </a:rPr>
              <a:t> </a:t>
            </a:r>
          </a:p>
          <a:p>
            <a:pPr marL="0" indent="0">
              <a:buNone/>
            </a:pPr>
            <a:endParaRPr lang="en-US" sz="4000" dirty="0">
              <a:latin typeface="Bookman Old Style" panose="02050604050505020204" pitchFamily="18" charset="0"/>
            </a:endParaRPr>
          </a:p>
          <a:p>
            <a:pPr marL="0" indent="0">
              <a:buNone/>
            </a:pPr>
            <a:endParaRPr lang="en-US" sz="4000" dirty="0">
              <a:latin typeface="Bookman Old Style" panose="02050604050505020204" pitchFamily="18" charset="0"/>
            </a:endParaRPr>
          </a:p>
          <a:p>
            <a:pPr marL="0" indent="0">
              <a:buNone/>
            </a:pPr>
            <a:r>
              <a:rPr lang="en-US" sz="4900" dirty="0">
                <a:latin typeface="Bookman Old Style" panose="02050604050505020204" pitchFamily="18" charset="0"/>
              </a:rPr>
              <a:t> </a:t>
            </a:r>
            <a:r>
              <a:rPr lang="en-US" sz="4900" dirty="0"/>
              <a:t>$205,000 — the lesser of hypothetical figures</a:t>
            </a:r>
          </a:p>
          <a:p>
            <a:pPr marL="0" indent="0">
              <a:buNone/>
            </a:pPr>
            <a:r>
              <a:rPr lang="en-US" sz="4900" u="sng" dirty="0"/>
              <a:t>+$  20,000</a:t>
            </a:r>
            <a:r>
              <a:rPr lang="en-US" sz="4900" dirty="0"/>
              <a:t> — plus full cost of </a:t>
            </a:r>
            <a:r>
              <a:rPr lang="en-US" sz="4900" b="1" dirty="0"/>
              <a:t>new</a:t>
            </a:r>
            <a:r>
              <a:rPr lang="en-US" sz="4900" dirty="0"/>
              <a:t> solar system</a:t>
            </a:r>
          </a:p>
          <a:p>
            <a:pPr marL="0" indent="0">
              <a:buNone/>
            </a:pPr>
            <a:r>
              <a:rPr lang="en-US" sz="4900" dirty="0"/>
              <a:t>  $225,000 — equals total base loan amount</a:t>
            </a:r>
          </a:p>
          <a:p>
            <a:pPr marL="0" indent="0">
              <a:buNone/>
            </a:pPr>
            <a:r>
              <a:rPr lang="en-US" sz="4900" u="sng" dirty="0"/>
              <a:t>+$    3,937 </a:t>
            </a:r>
            <a:r>
              <a:rPr lang="en-US" sz="4900" dirty="0"/>
              <a:t>— plus 1.75% of total base for Upfront MIP</a:t>
            </a:r>
          </a:p>
          <a:p>
            <a:pPr marL="0" indent="0">
              <a:buNone/>
            </a:pPr>
            <a:r>
              <a:rPr lang="en-US" sz="4900" dirty="0"/>
              <a:t>  $228.937 — total loan amount borrower must qualify for</a:t>
            </a:r>
          </a:p>
          <a:p>
            <a:pPr marL="0" indent="0">
              <a:buNone/>
            </a:pPr>
            <a:endParaRPr lang="en-US" dirty="0"/>
          </a:p>
          <a:p>
            <a:pPr marL="0" indent="0">
              <a:buNone/>
            </a:pPr>
            <a:r>
              <a:rPr lang="en-US" sz="4000" dirty="0">
                <a:solidFill>
                  <a:srgbClr val="FF0000"/>
                </a:solidFill>
              </a:rPr>
              <a:t>Footnote: This maximum loan formula applies to borrowers who have lived in the home for at least 12 months. Other loan amount formulas apply for borrowers who have lived in the property less than 12 months. </a:t>
            </a:r>
          </a:p>
        </p:txBody>
      </p:sp>
      <p:pic>
        <p:nvPicPr>
          <p:cNvPr id="2" name="Picture 1"/>
          <p:cNvPicPr>
            <a:picLocks noChangeAspect="1"/>
          </p:cNvPicPr>
          <p:nvPr/>
        </p:nvPicPr>
        <p:blipFill>
          <a:blip r:embed="rId3"/>
          <a:stretch>
            <a:fillRect/>
          </a:stretch>
        </p:blipFill>
        <p:spPr>
          <a:xfrm>
            <a:off x="1372814" y="2131774"/>
            <a:ext cx="6084335" cy="1633870"/>
          </a:xfrm>
          <a:prstGeom prst="rect">
            <a:avLst/>
          </a:prstGeom>
        </p:spPr>
      </p:pic>
    </p:spTree>
    <p:extLst>
      <p:ext uri="{BB962C8B-B14F-4D97-AF65-F5344CB8AC3E}">
        <p14:creationId xmlns:p14="http://schemas.microsoft.com/office/powerpoint/2010/main" val="212944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4735" y="865243"/>
            <a:ext cx="7452852" cy="584775"/>
          </a:xfrm>
          <a:prstGeom prst="rect">
            <a:avLst/>
          </a:prstGeom>
          <a:noFill/>
        </p:spPr>
        <p:txBody>
          <a:bodyPr wrap="square" rtlCol="0">
            <a:spAutoFit/>
          </a:bodyPr>
          <a:lstStyle/>
          <a:p>
            <a:r>
              <a:rPr lang="en-US" sz="3200" b="1" dirty="0">
                <a:latin typeface="+mj-lt"/>
              </a:rPr>
              <a:t>203(k) Rehabilitation Mortgage</a:t>
            </a:r>
            <a:endParaRPr lang="en-US" sz="3000" b="1" dirty="0">
              <a:latin typeface="+mj-lt"/>
            </a:endParaRPr>
          </a:p>
        </p:txBody>
      </p:sp>
      <p:sp>
        <p:nvSpPr>
          <p:cNvPr id="3" name="Content Placeholder 2"/>
          <p:cNvSpPr txBox="1">
            <a:spLocks/>
          </p:cNvSpPr>
          <p:nvPr/>
        </p:nvSpPr>
        <p:spPr>
          <a:xfrm>
            <a:off x="716438" y="2112271"/>
            <a:ext cx="7993930" cy="373294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Calibri" panose="020F0502020204030204" pitchFamily="34" charset="0"/>
                <a:cs typeface="Calibri" panose="020F0502020204030204" pitchFamily="34" charset="0"/>
              </a:rPr>
              <a:t>Key Features:</a:t>
            </a:r>
          </a:p>
          <a:p>
            <a:r>
              <a:rPr lang="en-US" sz="2200" dirty="0">
                <a:latin typeface="Calibri" panose="020F0502020204030204" pitchFamily="34" charset="0"/>
                <a:cs typeface="Calibri" panose="020F0502020204030204" pitchFamily="34" charset="0"/>
              </a:rPr>
              <a:t>Improve and repair homes — not limited to energy-type</a:t>
            </a:r>
          </a:p>
          <a:p>
            <a:r>
              <a:rPr lang="en-US" sz="2200" dirty="0">
                <a:latin typeface="Calibri" panose="020F0502020204030204" pitchFamily="34" charset="0"/>
                <a:cs typeface="Calibri" panose="020F0502020204030204" pitchFamily="34" charset="0"/>
              </a:rPr>
              <a:t>Finance the lesser of the </a:t>
            </a:r>
          </a:p>
          <a:p>
            <a:pPr marL="684213" lvl="1" indent="-342900"/>
            <a:r>
              <a:rPr lang="en-US" sz="1900" dirty="0">
                <a:latin typeface="Calibri" panose="020F0502020204030204" pitchFamily="34" charset="0"/>
                <a:cs typeface="Calibri" panose="020F0502020204030204" pitchFamily="34" charset="0"/>
              </a:rPr>
              <a:t>Purchase price (or appraised value if refinance) + improvement cost, or </a:t>
            </a:r>
          </a:p>
          <a:p>
            <a:pPr marL="684213" lvl="1" indent="-342900"/>
            <a:r>
              <a:rPr lang="en-US" sz="1900" dirty="0">
                <a:latin typeface="Calibri" panose="020F0502020204030204" pitchFamily="34" charset="0"/>
                <a:cs typeface="Calibri" panose="020F0502020204030204" pitchFamily="34" charset="0"/>
              </a:rPr>
              <a:t>110 percent of after-improved appraised value</a:t>
            </a:r>
          </a:p>
          <a:p>
            <a:r>
              <a:rPr lang="en-US" sz="2300" dirty="0">
                <a:latin typeface="Calibri" panose="020F0502020204030204" pitchFamily="34" charset="0"/>
                <a:cs typeface="Calibri" panose="020F0502020204030204" pitchFamily="34" charset="0"/>
              </a:rPr>
              <a:t>Borrower must qualify on total loan amount w/ improvements.</a:t>
            </a:r>
          </a:p>
          <a:p>
            <a:pPr marL="0" indent="0">
              <a:buFont typeface="Arial" panose="020B0604020202020204" pitchFamily="34" charset="0"/>
              <a:buNone/>
            </a:pPr>
            <a:endParaRPr lang="en-US" sz="14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2400" b="1" dirty="0">
                <a:latin typeface="Calibri" panose="020F0502020204030204" pitchFamily="34" charset="0"/>
                <a:cs typeface="Calibri" panose="020F0502020204030204" pitchFamily="34" charset="0"/>
              </a:rPr>
              <a:t>Volume 203(k) with EE improvements:  5,000 – 6,000/yr.</a:t>
            </a:r>
          </a:p>
          <a:p>
            <a:pPr marL="0" indent="0">
              <a:buFont typeface="Arial" panose="020B0604020202020204" pitchFamily="34" charset="0"/>
              <a:buNone/>
            </a:pPr>
            <a:endParaRPr lang="en-US" sz="24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2400" b="1" u="sng" dirty="0">
                <a:latin typeface="Calibri" panose="020F0502020204030204" pitchFamily="34" charset="0"/>
                <a:cs typeface="Calibri" panose="020F0502020204030204" pitchFamily="34" charset="0"/>
              </a:rPr>
              <a:t>Not Required</a:t>
            </a:r>
            <a:r>
              <a:rPr lang="en-US" sz="2400" b="1" dirty="0">
                <a:latin typeface="Calibri" panose="020F0502020204030204" pitchFamily="34" charset="0"/>
                <a:cs typeface="Calibri" panose="020F0502020204030204" pitchFamily="34" charset="0"/>
              </a:rPr>
              <a:t>: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Energy assessment, cost-effective test, partial qualification</a:t>
            </a:r>
          </a:p>
        </p:txBody>
      </p:sp>
    </p:spTree>
    <p:extLst>
      <p:ext uri="{BB962C8B-B14F-4D97-AF65-F5344CB8AC3E}">
        <p14:creationId xmlns:p14="http://schemas.microsoft.com/office/powerpoint/2010/main" val="2402254843"/>
      </p:ext>
    </p:extLst>
  </p:cSld>
  <p:clrMapOvr>
    <a:masterClrMapping/>
  </p:clrMapOvr>
</p:sld>
</file>

<file path=ppt/theme/theme1.xml><?xml version="1.0" encoding="utf-8"?>
<a:theme xmlns:a="http://schemas.openxmlformats.org/drawingml/2006/main" name="ExternalPresentation_PP_1007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resentation_PP_10072015" id="{60AE57A2-B0FE-4442-B444-ECFFBFE298A6}" vid="{B9B84073-0547-40EF-B9AE-77A5051519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ExternalPresentation_PP_10072015</Template>
  <TotalTime>279</TotalTime>
  <Words>1112</Words>
  <Application>Microsoft Office PowerPoint</Application>
  <PresentationFormat>On-screen Show (4:3)</PresentationFormat>
  <Paragraphs>290</Paragraphs>
  <Slides>15</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Bookman Old Style</vt:lpstr>
      <vt:lpstr>Calibri</vt:lpstr>
      <vt:lpstr>Verdana</vt:lpstr>
      <vt:lpstr>Wingdings</vt:lpstr>
      <vt:lpstr>ExternalPresentation_PP_10072015</vt:lpstr>
      <vt:lpstr>Worksheet</vt:lpstr>
      <vt:lpstr>  FHA Loan Programs for Financing  Energy-Related Features/Improvements   </vt:lpstr>
      <vt:lpstr>PowerPoint Presentation</vt:lpstr>
      <vt:lpstr>PowerPoint Presentation</vt:lpstr>
      <vt:lpstr>Title I Property Improvement Loans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NCSHA HFA Institute Update from Federal Partners Washington, DC January 12, 2017</dc:title>
  <dc:creator>Vicky Choice Smith</dc:creator>
  <cp:lastModifiedBy>Sam Cramer</cp:lastModifiedBy>
  <cp:revision>20</cp:revision>
  <cp:lastPrinted>2017-04-06T15:08:49Z</cp:lastPrinted>
  <dcterms:created xsi:type="dcterms:W3CDTF">2017-01-11T22:03:06Z</dcterms:created>
  <dcterms:modified xsi:type="dcterms:W3CDTF">2017-06-19T18:47:27Z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